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09" r:id="rId2"/>
    <p:sldId id="493" r:id="rId3"/>
    <p:sldId id="494" r:id="rId4"/>
    <p:sldId id="495" r:id="rId5"/>
    <p:sldId id="496" r:id="rId6"/>
    <p:sldId id="318" r:id="rId7"/>
    <p:sldId id="314" r:id="rId8"/>
    <p:sldId id="497" r:id="rId9"/>
    <p:sldId id="498" r:id="rId10"/>
    <p:sldId id="499" r:id="rId11"/>
    <p:sldId id="500" r:id="rId12"/>
    <p:sldId id="501" r:id="rId13"/>
    <p:sldId id="317" r:id="rId14"/>
    <p:sldId id="502" r:id="rId15"/>
    <p:sldId id="503" r:id="rId16"/>
    <p:sldId id="329" r:id="rId17"/>
    <p:sldId id="332" r:id="rId18"/>
    <p:sldId id="459" r:id="rId19"/>
    <p:sldId id="460" r:id="rId20"/>
    <p:sldId id="462" r:id="rId21"/>
    <p:sldId id="463" r:id="rId22"/>
    <p:sldId id="469" r:id="rId23"/>
    <p:sldId id="357" r:id="rId24"/>
    <p:sldId id="475" r:id="rId25"/>
    <p:sldId id="504" r:id="rId26"/>
    <p:sldId id="362" r:id="rId27"/>
    <p:sldId id="363" r:id="rId28"/>
    <p:sldId id="477" r:id="rId29"/>
    <p:sldId id="505" r:id="rId30"/>
    <p:sldId id="506" r:id="rId31"/>
    <p:sldId id="507" r:id="rId32"/>
    <p:sldId id="508" r:id="rId33"/>
    <p:sldId id="509" r:id="rId34"/>
    <p:sldId id="510" r:id="rId35"/>
    <p:sldId id="511" r:id="rId36"/>
    <p:sldId id="512" r:id="rId37"/>
    <p:sldId id="513" r:id="rId38"/>
    <p:sldId id="514" r:id="rId39"/>
    <p:sldId id="515" r:id="rId40"/>
    <p:sldId id="516" r:id="rId41"/>
    <p:sldId id="517" r:id="rId42"/>
    <p:sldId id="518" r:id="rId43"/>
    <p:sldId id="519" r:id="rId44"/>
    <p:sldId id="409" r:id="rId45"/>
    <p:sldId id="520" r:id="rId46"/>
    <p:sldId id="521" r:id="rId47"/>
    <p:sldId id="522" r:id="rId48"/>
    <p:sldId id="422" r:id="rId49"/>
    <p:sldId id="523" r:id="rId50"/>
    <p:sldId id="423" r:id="rId51"/>
    <p:sldId id="424" r:id="rId52"/>
    <p:sldId id="482" r:id="rId53"/>
    <p:sldId id="426" r:id="rId54"/>
    <p:sldId id="427" r:id="rId55"/>
    <p:sldId id="524" r:id="rId56"/>
    <p:sldId id="428" r:id="rId57"/>
    <p:sldId id="430" r:id="rId58"/>
    <p:sldId id="525" r:id="rId59"/>
    <p:sldId id="433" r:id="rId60"/>
    <p:sldId id="526" r:id="rId61"/>
    <p:sldId id="435" r:id="rId62"/>
    <p:sldId id="534" r:id="rId63"/>
    <p:sldId id="437" r:id="rId64"/>
    <p:sldId id="483" r:id="rId65"/>
    <p:sldId id="486" r:id="rId66"/>
    <p:sldId id="538" r:id="rId67"/>
    <p:sldId id="540" r:id="rId68"/>
    <p:sldId id="541" r:id="rId69"/>
    <p:sldId id="542" r:id="rId70"/>
    <p:sldId id="484" r:id="rId71"/>
    <p:sldId id="543" r:id="rId72"/>
    <p:sldId id="440" r:id="rId73"/>
    <p:sldId id="545" r:id="rId74"/>
    <p:sldId id="546" r:id="rId75"/>
    <p:sldId id="485" r:id="rId76"/>
    <p:sldId id="547" r:id="rId77"/>
    <p:sldId id="548" r:id="rId78"/>
    <p:sldId id="441" r:id="rId79"/>
    <p:sldId id="550" r:id="rId80"/>
    <p:sldId id="444" r:id="rId81"/>
    <p:sldId id="489" r:id="rId82"/>
    <p:sldId id="490" r:id="rId83"/>
    <p:sldId id="449" r:id="rId84"/>
    <p:sldId id="549" r:id="rId85"/>
    <p:sldId id="487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83CDD-43A4-4F15-86B1-CB8C47945F28}" type="datetimeFigureOut">
              <a:rPr lang="en-US" smtClean="0"/>
              <a:t>13/02/18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3A828-9B20-40E4-A913-2589DDEC7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7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1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39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B148CB-20E8-4132-A1E2-03FFD4DEDB9D}" type="slidenum">
              <a:rPr lang="en-US" altLang="en-US" sz="1100" b="0"/>
              <a:pPr/>
              <a:t>53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1102660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AB28A9-A76A-488E-A4A4-1827EC9F93EC}" type="slidenum">
              <a:rPr lang="en-US" altLang="en-US" sz="1100" b="0"/>
              <a:pPr/>
              <a:t>54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400432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AB28A9-A76A-488E-A4A4-1827EC9F93EC}" type="slidenum">
              <a:rPr lang="en-US" altLang="en-US" sz="1100" b="0"/>
              <a:pPr/>
              <a:t>55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4004329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909BC1-DAD0-47DB-9CE6-6D9A3F9A51DF}" type="slidenum">
              <a:rPr lang="en-US" altLang="en-US" sz="1100" b="0"/>
              <a:pPr/>
              <a:t>56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4042571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909BC1-DAD0-47DB-9CE6-6D9A3F9A51DF}" type="slidenum">
              <a:rPr lang="en-US" altLang="en-US" sz="1100" b="0"/>
              <a:pPr/>
              <a:t>60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404257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4D0DAD-6752-4AC1-B1F0-7380364B0725}" type="slidenum">
              <a:rPr lang="en-US" altLang="en-US" sz="1100" b="0"/>
              <a:pPr/>
              <a:t>61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890850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4D0DAD-6752-4AC1-B1F0-7380364B0725}" type="slidenum">
              <a:rPr lang="en-US" altLang="en-US" sz="1100" b="0"/>
              <a:pPr/>
              <a:t>62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890850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4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06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43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43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422075-4938-4CE7-B8C9-C06D1E2394CF}" type="slidenum">
              <a:rPr lang="en-US" altLang="en-US" sz="1100" b="0"/>
              <a:pPr/>
              <a:t>81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508947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676815-540A-4503-9868-E16AD544521E}" type="slidenum">
              <a:rPr lang="en-US" altLang="en-US" sz="1100" b="0"/>
              <a:pPr/>
              <a:t>83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0631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0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need fail() method?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56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3DFE4CF-A3BF-4918-8ACC-47814D27804B}" type="slidenum">
              <a:rPr lang="en-US" altLang="en-US" sz="1100" b="0">
                <a:solidFill>
                  <a:schemeClr val="tx1"/>
                </a:solidFill>
              </a:rPr>
              <a:pPr/>
              <a:t>27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12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1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D33DBA-16AF-4FD3-873F-F3081EE06B13}" type="slidenum">
              <a:rPr lang="en-US" altLang="en-US" sz="1100" b="0"/>
              <a:pPr/>
              <a:t>44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74072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asparsoftware.com/template.php?content=jUnitStarterGuide" TargetMode="External"/><Relationship Id="rId4" Type="http://schemas.openxmlformats.org/officeDocument/2006/relationships/hyperlink" Target="https://www.tutorialspoint.com/jun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.ncsu.edu/se/tutorials/juni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oppressive-silence.com/comic/oh-no-the-robot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en.wikipedia.or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sudiptac.bitbucket.io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mailto:su@sutd.edu.s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mailto:su@sutd.edu.sg" TargetMode="External"/><Relationship Id="rId5" Type="http://schemas.openxmlformats.org/officeDocument/2006/relationships/hyperlink" Target="mailto:blahZblahblahblah@sutd.edu.sg" TargetMode="External"/><Relationship Id="rId6" Type="http://schemas.openxmlformats.org/officeDocument/2006/relationships/hyperlink" Target="mailto:$$6**@I.do.not.kno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50.003: Elements of Software Construction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886200"/>
            <a:ext cx="74676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Week </a:t>
            </a:r>
            <a:r>
              <a:rPr lang="en-US" dirty="0" smtClean="0"/>
              <a:t>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Software Testing</a:t>
            </a:r>
          </a:p>
          <a:p>
            <a:endParaRPr lang="en-US" dirty="0"/>
          </a:p>
          <a:p>
            <a:r>
              <a:rPr lang="en-US" i="1" dirty="0"/>
              <a:t>(with some slides from </a:t>
            </a:r>
            <a:r>
              <a:rPr lang="en-US" i="1" dirty="0" smtClean="0"/>
              <a:t>Darko Marinov and Andreas Zeller)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49687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5638800"/>
            <a:ext cx="7239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Software has </a:t>
            </a:r>
            <a:r>
              <a:rPr lang="en-US" sz="2400" i="1" dirty="0" smtClean="0">
                <a:solidFill>
                  <a:srgbClr val="FF0000"/>
                </a:solidFill>
              </a:rPr>
              <a:t>multitudes of possibilities and it keeps growing</a:t>
            </a:r>
            <a:r>
              <a:rPr lang="en-US" sz="2400" i="1" dirty="0" smtClean="0">
                <a:solidFill>
                  <a:srgbClr val="0000FF"/>
                </a:solidFill>
              </a:rPr>
              <a:t>. </a:t>
            </a:r>
            <a:endParaRPr lang="en-US" sz="2400" i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44600"/>
            <a:ext cx="57912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7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5638800"/>
            <a:ext cx="723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And more…..</a:t>
            </a:r>
            <a:endParaRPr lang="en-US" sz="2400" i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257300"/>
            <a:ext cx="5740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70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5638800"/>
            <a:ext cx="723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And soon becomes unmanageable…..</a:t>
            </a:r>
            <a:endParaRPr lang="en-US" sz="2400" i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70000"/>
            <a:ext cx="5778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curse!!!</a:t>
            </a:r>
            <a:endParaRPr lang="en-US" dirty="0"/>
          </a:p>
        </p:txBody>
      </p:sp>
      <p:pic>
        <p:nvPicPr>
          <p:cNvPr id="5" name="Picture 2" descr="Image result for dijkst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268910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1905000"/>
            <a:ext cx="47705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i="1" dirty="0">
                <a:solidFill>
                  <a:srgbClr val="FF0000"/>
                </a:solidFill>
              </a:rPr>
              <a:t>Testing </a:t>
            </a:r>
            <a:r>
              <a:rPr lang="en-SG" sz="2000" i="1" dirty="0" smtClean="0">
                <a:solidFill>
                  <a:srgbClr val="FF0000"/>
                </a:solidFill>
              </a:rPr>
              <a:t>can only find the presence of errors, </a:t>
            </a:r>
          </a:p>
          <a:p>
            <a:r>
              <a:rPr lang="en-SG" sz="2000" i="1" dirty="0" smtClean="0">
                <a:solidFill>
                  <a:srgbClr val="FF0000"/>
                </a:solidFill>
              </a:rPr>
              <a:t>not their absence </a:t>
            </a:r>
          </a:p>
          <a:p>
            <a:endParaRPr lang="en-SG" sz="2000" i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2971800"/>
            <a:ext cx="43080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00FF"/>
                </a:solidFill>
              </a:rPr>
              <a:t>Edsger</a:t>
            </a:r>
            <a:r>
              <a:rPr lang="en-US" sz="2400" b="1" dirty="0">
                <a:solidFill>
                  <a:srgbClr val="0000FF"/>
                </a:solidFill>
              </a:rPr>
              <a:t> W. </a:t>
            </a:r>
            <a:r>
              <a:rPr lang="en-US" sz="2400" b="1" dirty="0" err="1">
                <a:solidFill>
                  <a:srgbClr val="0000FF"/>
                </a:solidFill>
              </a:rPr>
              <a:t>Dijkstra</a:t>
            </a:r>
            <a:endParaRPr lang="en-US" sz="2400" b="1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Computer Scientist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ACM Turing Award Winner, 1972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6324600"/>
            <a:ext cx="716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To show the absence of bugs: Static analysis, theorem proving, verification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6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curse!!!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971800"/>
            <a:ext cx="2565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Andreas Zeller</a:t>
            </a:r>
            <a:endParaRPr lang="en-US" sz="2400" b="1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Computer Scientist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ACM Fellow, 2010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4600" y="6324600"/>
            <a:ext cx="414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To show the presence of bugs: Use testing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1400" y="1905000"/>
            <a:ext cx="5133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i="1" dirty="0" smtClean="0">
                <a:solidFill>
                  <a:srgbClr val="FF0000"/>
                </a:solidFill>
              </a:rPr>
              <a:t>Verification can only find the absence of errors, </a:t>
            </a:r>
          </a:p>
          <a:p>
            <a:r>
              <a:rPr lang="en-SG" sz="2000" i="1" dirty="0" smtClean="0">
                <a:solidFill>
                  <a:srgbClr val="FF0000"/>
                </a:solidFill>
              </a:rPr>
              <a:t>not their presence (in general) </a:t>
            </a:r>
          </a:p>
          <a:p>
            <a:endParaRPr lang="en-SG" sz="20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62200"/>
            <a:ext cx="2819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3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Testing is Industry Practice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8305800" cy="5334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886200" y="1143000"/>
            <a:ext cx="3733800" cy="5105400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0" y="31242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We will take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side of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this bear in this week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9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Testing and JUnit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7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5E30-DB46-4C08-B0B2-3EEFCA9FE494}" type="slidenum">
              <a:rPr lang="en-US" altLang="en-US"/>
              <a:pPr/>
              <a:t>17</a:t>
            </a:fld>
            <a:endParaRPr lang="en-US" altLang="en-US" dirty="0"/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 test?</a:t>
            </a:r>
          </a:p>
        </p:txBody>
      </p:sp>
      <p:sp>
        <p:nvSpPr>
          <p:cNvPr id="2" name="Rectangle 1"/>
          <p:cNvSpPr/>
          <p:nvPr/>
        </p:nvSpPr>
        <p:spPr>
          <a:xfrm>
            <a:off x="2819400" y="3124200"/>
            <a:ext cx="2209800" cy="685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29000" y="3276600"/>
            <a:ext cx="99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867400" y="3048000"/>
            <a:ext cx="990600" cy="838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600" y="3124200"/>
            <a:ext cx="79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Oracle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 flipV="1">
            <a:off x="6858000" y="2895600"/>
            <a:ext cx="609600" cy="57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58000" y="3505200"/>
            <a:ext cx="60960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>
            <a:off x="5029200" y="34671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39000" y="2590800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15200" y="3962400"/>
            <a:ext cx="5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Fail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20" idx="3"/>
            <a:endCxn id="2" idx="1"/>
          </p:cNvCxnSpPr>
          <p:nvPr/>
        </p:nvCxnSpPr>
        <p:spPr>
          <a:xfrm>
            <a:off x="1599203" y="3461266"/>
            <a:ext cx="1220197" cy="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4400" y="3276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4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JUnit</a:t>
            </a:r>
          </a:p>
        </p:txBody>
      </p:sp>
      <p:sp>
        <p:nvSpPr>
          <p:cNvPr id="11270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400" dirty="0"/>
              <a:t>Open source Java testing framework used to write and run repeatable </a:t>
            </a:r>
            <a:r>
              <a:rPr lang="en-US" altLang="en-US" sz="2400" dirty="0">
                <a:solidFill>
                  <a:schemeClr val="tx2"/>
                </a:solidFill>
              </a:rPr>
              <a:t>automated tests</a:t>
            </a:r>
          </a:p>
          <a:p>
            <a:r>
              <a:rPr lang="en-US" altLang="en-US" sz="2400" dirty="0"/>
              <a:t>A structure for writing </a:t>
            </a:r>
            <a:r>
              <a:rPr lang="en-US" altLang="en-US" sz="2400" dirty="0">
                <a:solidFill>
                  <a:schemeClr val="tx2"/>
                </a:solidFill>
              </a:rPr>
              <a:t>test drivers</a:t>
            </a:r>
            <a:endParaRPr lang="en-US" altLang="en-US" sz="2400" dirty="0"/>
          </a:p>
          <a:p>
            <a:r>
              <a:rPr lang="en-US" altLang="en-US" sz="2400" dirty="0"/>
              <a:t>JUnit is </a:t>
            </a:r>
            <a:r>
              <a:rPr lang="en-US" altLang="en-US" sz="2400" dirty="0">
                <a:solidFill>
                  <a:schemeClr val="tx2"/>
                </a:solidFill>
              </a:rPr>
              <a:t>widely used</a:t>
            </a:r>
            <a:r>
              <a:rPr lang="en-US" altLang="en-US" sz="2400" dirty="0"/>
              <a:t> in industry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8A18583-731C-4CBF-88B8-5E7BC6E94522}" type="slidenum">
              <a:rPr lang="en-US" altLang="en-US" sz="900" b="0">
                <a:solidFill>
                  <a:schemeClr val="tx1"/>
                </a:solidFill>
              </a:rPr>
              <a:pPr/>
              <a:t>18</a:t>
            </a:fld>
            <a:endParaRPr lang="en-US" altLang="en-US" sz="900" b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5029200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Account.java; AccountTest.java</a:t>
            </a:r>
          </a:p>
        </p:txBody>
      </p:sp>
    </p:spTree>
    <p:extLst>
      <p:ext uri="{BB962C8B-B14F-4D97-AF65-F5344CB8AC3E}">
        <p14:creationId xmlns:p14="http://schemas.microsoft.com/office/powerpoint/2010/main" val="365146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Given FindMax.java, write three test cases: one resulting in Failure, one resulting in Error and one resulting in Pass.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029200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FindMax.java; FindMaxTest.java</a:t>
            </a:r>
          </a:p>
        </p:txBody>
      </p:sp>
    </p:spTree>
    <p:extLst>
      <p:ext uri="{BB962C8B-B14F-4D97-AF65-F5344CB8AC3E}">
        <p14:creationId xmlns:p14="http://schemas.microsoft.com/office/powerpoint/2010/main" val="331453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Why bother testing?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9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Writing Tests for JUnit</a:t>
            </a:r>
          </a:p>
        </p:txBody>
      </p:sp>
      <p:sp>
        <p:nvSpPr>
          <p:cNvPr id="1331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Need to use the methods of the </a:t>
            </a:r>
            <a:r>
              <a:rPr lang="en-US" altLang="en-US" dirty="0" err="1">
                <a:solidFill>
                  <a:schemeClr val="tx2"/>
                </a:solidFill>
              </a:rPr>
              <a:t>junit.framework.assert</a:t>
            </a:r>
            <a:r>
              <a:rPr lang="en-US" altLang="en-US" dirty="0"/>
              <a:t> class</a:t>
            </a:r>
          </a:p>
          <a:p>
            <a:pPr lvl="1"/>
            <a:r>
              <a:rPr lang="en-US" altLang="en-US" dirty="0" err="1"/>
              <a:t>javadoc</a:t>
            </a:r>
            <a:r>
              <a:rPr lang="en-US" altLang="en-US" dirty="0"/>
              <a:t> gives a complete description of its capabilities</a:t>
            </a:r>
          </a:p>
          <a:p>
            <a:r>
              <a:rPr lang="en-US" altLang="en-US" dirty="0"/>
              <a:t>Each test method checks a condition (</a:t>
            </a:r>
            <a:r>
              <a:rPr lang="en-US" altLang="en-US" dirty="0">
                <a:solidFill>
                  <a:schemeClr val="tx2"/>
                </a:solidFill>
              </a:rPr>
              <a:t>assertion</a:t>
            </a:r>
            <a:r>
              <a:rPr lang="en-US" altLang="en-US" dirty="0"/>
              <a:t>) and reports to the test runner whether the test failed or succeeded</a:t>
            </a:r>
          </a:p>
          <a:p>
            <a:pPr lvl="1"/>
            <a:r>
              <a:rPr lang="en-US" altLang="en-US" i="1" dirty="0" err="1"/>
              <a:t>assertTrue</a:t>
            </a:r>
            <a:r>
              <a:rPr lang="en-US" altLang="en-US" i="1" dirty="0"/>
              <a:t> (</a:t>
            </a:r>
            <a:r>
              <a:rPr lang="en-US" altLang="en-US" i="1" dirty="0" err="1"/>
              <a:t>boolean</a:t>
            </a:r>
            <a:r>
              <a:rPr lang="en-US" altLang="en-US" i="1" dirty="0"/>
              <a:t>)</a:t>
            </a:r>
          </a:p>
          <a:p>
            <a:pPr lvl="1"/>
            <a:r>
              <a:rPr lang="en-US" altLang="en-US" i="1" dirty="0" err="1"/>
              <a:t>assertTrue</a:t>
            </a:r>
            <a:r>
              <a:rPr lang="en-US" altLang="en-US" i="1" dirty="0"/>
              <a:t> (String, </a:t>
            </a:r>
            <a:r>
              <a:rPr lang="en-US" altLang="en-US" i="1" dirty="0" err="1"/>
              <a:t>boolean</a:t>
            </a:r>
            <a:r>
              <a:rPr lang="en-US" altLang="en-US" i="1" dirty="0"/>
              <a:t>)</a:t>
            </a:r>
          </a:p>
          <a:p>
            <a:pPr lvl="1"/>
            <a:r>
              <a:rPr lang="en-US" altLang="en-US" i="1" dirty="0" err="1"/>
              <a:t>assertEquals</a:t>
            </a:r>
            <a:r>
              <a:rPr lang="en-US" altLang="en-US" i="1" dirty="0"/>
              <a:t> (Object, Object)</a:t>
            </a:r>
          </a:p>
          <a:p>
            <a:pPr lvl="1"/>
            <a:r>
              <a:rPr lang="en-US" altLang="en-US" i="1" dirty="0" err="1"/>
              <a:t>assertNull</a:t>
            </a:r>
            <a:r>
              <a:rPr lang="en-US" altLang="en-US" i="1" dirty="0"/>
              <a:t> (Object)</a:t>
            </a:r>
          </a:p>
          <a:p>
            <a:pPr lvl="1"/>
            <a:r>
              <a:rPr lang="en-US" altLang="en-US" i="1" dirty="0"/>
              <a:t>Fail (String</a:t>
            </a:r>
            <a:r>
              <a:rPr lang="en-US" altLang="en-US" dirty="0" smtClean="0"/>
              <a:t>) </a:t>
            </a:r>
            <a:r>
              <a:rPr lang="en-US" altLang="en-US" i="1" dirty="0" smtClean="0">
                <a:solidFill>
                  <a:srgbClr val="FF0000"/>
                </a:solidFill>
              </a:rPr>
              <a:t>//fail a test with (possibly) a given message</a:t>
            </a:r>
            <a:endParaRPr lang="en-US" altLang="en-US" i="1" dirty="0">
              <a:solidFill>
                <a:srgbClr val="FF0000"/>
              </a:solidFill>
            </a:endParaRPr>
          </a:p>
          <a:p>
            <a:r>
              <a:rPr lang="en-US" altLang="en-US" dirty="0"/>
              <a:t>All of the methods </a:t>
            </a:r>
            <a:r>
              <a:rPr lang="en-US" altLang="en-US" dirty="0">
                <a:solidFill>
                  <a:schemeClr val="tx2"/>
                </a:solidFill>
              </a:rPr>
              <a:t>return void</a:t>
            </a:r>
            <a:r>
              <a:rPr lang="en-US" altLang="en-US" dirty="0"/>
              <a:t> 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EAC399C-46A8-4883-8A30-50F58A46FC36}" type="slidenum">
              <a:rPr lang="en-US" altLang="en-US" sz="900" b="0">
                <a:solidFill>
                  <a:schemeClr val="tx1"/>
                </a:solidFill>
              </a:rPr>
              <a:pPr/>
              <a:t>20</a:t>
            </a:fld>
            <a:endParaRPr lang="en-US" altLang="en-US" sz="9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276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B61566D-1264-41BB-80F8-A81082C4F393}" type="slidenum">
              <a:rPr lang="en-US" altLang="en-US" sz="900" b="0">
                <a:solidFill>
                  <a:schemeClr val="tx1"/>
                </a:solidFill>
              </a:rPr>
              <a:pPr/>
              <a:t>21</a:t>
            </a:fld>
            <a:endParaRPr lang="en-US" altLang="en-US" sz="900" b="0">
              <a:solidFill>
                <a:schemeClr val="tx1"/>
              </a:solidFill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55431"/>
            <a:ext cx="8229600" cy="687387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JUnit Test Fixtures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1174317"/>
            <a:ext cx="8966200" cy="546258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Different tests can </a:t>
            </a:r>
            <a:r>
              <a:rPr lang="en-US" altLang="en-US" sz="2800" dirty="0">
                <a:solidFill>
                  <a:schemeClr val="tx2"/>
                </a:solidFill>
              </a:rPr>
              <a:t>use</a:t>
            </a:r>
            <a:r>
              <a:rPr lang="en-US" altLang="en-US" sz="2800" dirty="0"/>
              <a:t> the objects without sharing the state</a:t>
            </a:r>
          </a:p>
          <a:p>
            <a:r>
              <a:rPr lang="en-US" altLang="en-US" sz="2800" dirty="0"/>
              <a:t>Objects used in test fixtures should be declared as </a:t>
            </a:r>
            <a:r>
              <a:rPr lang="en-US" altLang="en-US" sz="2800" dirty="0">
                <a:solidFill>
                  <a:schemeClr val="tx2"/>
                </a:solidFill>
              </a:rPr>
              <a:t>instance variables</a:t>
            </a:r>
          </a:p>
          <a:p>
            <a:r>
              <a:rPr lang="en-US" altLang="en-US" sz="2800" dirty="0"/>
              <a:t>They should be initialized in a </a:t>
            </a:r>
            <a:r>
              <a:rPr lang="en-US" altLang="en-US" sz="2800" dirty="0">
                <a:solidFill>
                  <a:schemeClr val="tx2"/>
                </a:solidFill>
              </a:rPr>
              <a:t>@Before</a:t>
            </a:r>
            <a:r>
              <a:rPr lang="en-US" altLang="en-US" sz="2800" dirty="0"/>
              <a:t> method</a:t>
            </a:r>
          </a:p>
          <a:p>
            <a:pPr lvl="1"/>
            <a:r>
              <a:rPr lang="en-US" altLang="en-US" sz="2400" dirty="0"/>
              <a:t>JUnit runs them </a:t>
            </a:r>
            <a:r>
              <a:rPr lang="en-US" altLang="en-US" sz="2400" dirty="0">
                <a:solidFill>
                  <a:schemeClr val="tx2"/>
                </a:solidFill>
              </a:rPr>
              <a:t>before</a:t>
            </a:r>
            <a:r>
              <a:rPr lang="en-US" altLang="en-US" sz="2400" dirty="0"/>
              <a:t> every @Test method</a:t>
            </a:r>
          </a:p>
          <a:p>
            <a:r>
              <a:rPr lang="en-US" altLang="en-US" sz="2800" dirty="0"/>
              <a:t>Can be deallocated or reset in an </a:t>
            </a:r>
            <a:r>
              <a:rPr lang="en-US" altLang="en-US" sz="2800" dirty="0">
                <a:solidFill>
                  <a:schemeClr val="tx2"/>
                </a:solidFill>
              </a:rPr>
              <a:t>@After</a:t>
            </a:r>
            <a:r>
              <a:rPr lang="en-US" altLang="en-US" sz="2800" dirty="0"/>
              <a:t> method</a:t>
            </a:r>
          </a:p>
          <a:p>
            <a:pPr lvl="1"/>
            <a:r>
              <a:rPr lang="en-US" altLang="en-US" sz="2400" dirty="0"/>
              <a:t>JUnit runs them </a:t>
            </a:r>
            <a:r>
              <a:rPr lang="en-US" altLang="en-US" sz="2400" dirty="0">
                <a:solidFill>
                  <a:schemeClr val="tx2"/>
                </a:solidFill>
              </a:rPr>
              <a:t>after</a:t>
            </a:r>
            <a:r>
              <a:rPr lang="en-US" altLang="en-US" sz="2400" dirty="0"/>
              <a:t> every @Test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1725" y="5334000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Stack.java; StackTest.java</a:t>
            </a:r>
          </a:p>
        </p:txBody>
      </p:sp>
    </p:spTree>
    <p:extLst>
      <p:ext uri="{BB962C8B-B14F-4D97-AF65-F5344CB8AC3E}">
        <p14:creationId xmlns:p14="http://schemas.microsoft.com/office/powerpoint/2010/main" val="361532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Given the </a:t>
            </a:r>
            <a:r>
              <a:rPr lang="en-US" dirty="0" err="1"/>
              <a:t>testRepOk</a:t>
            </a:r>
            <a:r>
              <a:rPr lang="en-US" dirty="0"/>
              <a:t> method in StackTest.java, decompose it into multiple </a:t>
            </a:r>
            <a:r>
              <a:rPr lang="en-US" b="1" dirty="0"/>
              <a:t>equivalent</a:t>
            </a:r>
            <a:r>
              <a:rPr lang="en-US" dirty="0"/>
              <a:t> test cases.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029200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StackTest.java; StackTestSolution.java</a:t>
            </a:r>
          </a:p>
        </p:txBody>
      </p:sp>
    </p:spTree>
    <p:extLst>
      <p:ext uri="{BB962C8B-B14F-4D97-AF65-F5344CB8AC3E}">
        <p14:creationId xmlns:p14="http://schemas.microsoft.com/office/powerpoint/2010/main" val="150700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F76B41D-601D-43C4-97F3-E4E8DC75B3D8}" type="slidenum">
              <a:rPr lang="en-US" altLang="en-US" sz="900" b="0">
                <a:solidFill>
                  <a:schemeClr val="tx1"/>
                </a:solidFill>
              </a:rPr>
              <a:pPr/>
              <a:t>23</a:t>
            </a:fld>
            <a:endParaRPr lang="en-US" altLang="en-US" sz="900" b="0">
              <a:solidFill>
                <a:schemeClr val="tx1"/>
              </a:solidFill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Parameterized Tests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027" y="1523856"/>
            <a:ext cx="8561387" cy="51117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How to t</a:t>
            </a:r>
            <a:r>
              <a:rPr lang="en-US" altLang="en-US" sz="2800" dirty="0"/>
              <a:t>est a function with similar values?</a:t>
            </a:r>
          </a:p>
          <a:p>
            <a:r>
              <a:rPr lang="en-US" altLang="en-US" sz="2800" dirty="0"/>
              <a:t>Parameterized Unit Tests Call Constructor For Each Logical Set of Data Values</a:t>
            </a:r>
          </a:p>
          <a:p>
            <a:pPr lvl="1"/>
            <a:r>
              <a:rPr lang="en-US" altLang="en-US" sz="2400" dirty="0"/>
              <a:t>Same Tests Are Then Run On Each Set of Data Values</a:t>
            </a:r>
          </a:p>
          <a:p>
            <a:pPr lvl="1"/>
            <a:r>
              <a:rPr lang="en-US" altLang="en-US" sz="2400" dirty="0"/>
              <a:t>List of Data Values Identified with @Parameters Annotation</a:t>
            </a:r>
          </a:p>
          <a:p>
            <a:pPr lvl="1"/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ParameterizedTest.java</a:t>
            </a:r>
          </a:p>
        </p:txBody>
      </p:sp>
    </p:spTree>
    <p:extLst>
      <p:ext uri="{BB962C8B-B14F-4D97-AF65-F5344CB8AC3E}">
        <p14:creationId xmlns:p14="http://schemas.microsoft.com/office/powerpoint/2010/main" val="1701745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parameterized test for QuickSort.java.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QuickSortParameterizedTest.java</a:t>
            </a:r>
          </a:p>
        </p:txBody>
      </p:sp>
    </p:spTree>
    <p:extLst>
      <p:ext uri="{BB962C8B-B14F-4D97-AF65-F5344CB8AC3E}">
        <p14:creationId xmlns:p14="http://schemas.microsoft.com/office/powerpoint/2010/main" val="1669547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0B07B55-3D11-4BB7-8A54-416441F59A1D}" type="slidenum">
              <a:rPr lang="en-US" altLang="en-US" sz="900" b="0">
                <a:solidFill>
                  <a:schemeClr val="tx1"/>
                </a:solidFill>
              </a:rPr>
              <a:pPr/>
              <a:t>25</a:t>
            </a:fld>
            <a:endParaRPr lang="en-US" altLang="en-US" sz="900" b="0" dirty="0">
              <a:solidFill>
                <a:schemeClr val="tx1"/>
              </a:solidFill>
            </a:endParaRPr>
          </a:p>
        </p:txBody>
      </p:sp>
      <p:sp>
        <p:nvSpPr>
          <p:cNvPr id="122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JUnit Tests</a:t>
            </a:r>
          </a:p>
        </p:txBody>
      </p:sp>
      <p:sp>
        <p:nvSpPr>
          <p:cNvPr id="12294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966200" cy="5478463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JUnit can be u</a:t>
            </a:r>
            <a:r>
              <a:rPr lang="tr-TR" altLang="en-US" sz="2400" dirty="0"/>
              <a:t>sed </a:t>
            </a:r>
            <a:r>
              <a:rPr lang="tr-TR" altLang="en-US" sz="2400" dirty="0">
                <a:solidFill>
                  <a:schemeClr val="tx2"/>
                </a:solidFill>
              </a:rPr>
              <a:t>to test</a:t>
            </a:r>
            <a:r>
              <a:rPr lang="en-US" altLang="en-US" sz="2400" dirty="0"/>
              <a:t> …</a:t>
            </a:r>
            <a:endParaRPr lang="tr-TR" altLang="en-US" sz="2400" dirty="0"/>
          </a:p>
          <a:p>
            <a:pPr marL="742950" lvl="1" indent="-285750">
              <a:lnSpc>
                <a:spcPct val="80000"/>
              </a:lnSpc>
            </a:pPr>
            <a:r>
              <a:rPr lang="en-US" altLang="en-US" sz="2000" dirty="0"/>
              <a:t>… an entire </a:t>
            </a:r>
            <a:r>
              <a:rPr lang="tr-TR" altLang="en-US" sz="2000" dirty="0"/>
              <a:t>object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altLang="en-US" sz="2000" dirty="0"/>
              <a:t>… p</a:t>
            </a:r>
            <a:r>
              <a:rPr lang="tr-TR" altLang="en-US" sz="2000" dirty="0"/>
              <a:t>art of an object </a:t>
            </a:r>
            <a:r>
              <a:rPr lang="en-US" altLang="en-US" sz="2000" dirty="0"/>
              <a:t>– </a:t>
            </a:r>
            <a:r>
              <a:rPr lang="tr-TR" altLang="en-US" sz="2000" dirty="0"/>
              <a:t>a method or some interacting methods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altLang="en-US" sz="2000" dirty="0"/>
              <a:t>… i</a:t>
            </a:r>
            <a:r>
              <a:rPr lang="tr-TR" altLang="en-US" sz="2000" dirty="0"/>
              <a:t>nteraction between several objects</a:t>
            </a:r>
          </a:p>
          <a:p>
            <a:r>
              <a:rPr lang="en-US" altLang="en-US" sz="2400" dirty="0"/>
              <a:t>Each test is embedded into one </a:t>
            </a:r>
            <a:r>
              <a:rPr lang="en-US" altLang="en-US" sz="2400" dirty="0">
                <a:solidFill>
                  <a:schemeClr val="tx2"/>
                </a:solidFill>
              </a:rPr>
              <a:t>test method</a:t>
            </a:r>
          </a:p>
          <a:p>
            <a:r>
              <a:rPr lang="tr-TR" altLang="en-US" sz="2400" dirty="0"/>
              <a:t>A </a:t>
            </a:r>
            <a:r>
              <a:rPr lang="tr-TR" altLang="en-US" sz="2400" dirty="0">
                <a:solidFill>
                  <a:schemeClr val="tx2"/>
                </a:solidFill>
              </a:rPr>
              <a:t>test class</a:t>
            </a:r>
            <a:r>
              <a:rPr lang="tr-TR" altLang="en-US" sz="2400" dirty="0"/>
              <a:t> contains </a:t>
            </a:r>
            <a:r>
              <a:rPr lang="en-US" altLang="en-US" sz="2400" dirty="0"/>
              <a:t>one or </a:t>
            </a:r>
            <a:r>
              <a:rPr lang="tr-TR" altLang="en-US" sz="2400" dirty="0"/>
              <a:t>more </a:t>
            </a:r>
            <a:r>
              <a:rPr lang="en-US" altLang="en-US" sz="2400" dirty="0"/>
              <a:t>test methods</a:t>
            </a:r>
            <a:endParaRPr lang="en-US" altLang="en-US" sz="2400" dirty="0">
              <a:solidFill>
                <a:schemeClr val="tx2"/>
              </a:solidFill>
            </a:endParaRPr>
          </a:p>
          <a:p>
            <a:pPr>
              <a:lnSpc>
                <a:spcPct val="70000"/>
              </a:lnSpc>
            </a:pPr>
            <a:r>
              <a:rPr lang="en-US" altLang="en-US" sz="2400" dirty="0"/>
              <a:t>Test classes </a:t>
            </a:r>
            <a:r>
              <a:rPr lang="en-US" altLang="en-US" sz="2400" dirty="0">
                <a:solidFill>
                  <a:schemeClr val="tx2"/>
                </a:solidFill>
              </a:rPr>
              <a:t>include</a:t>
            </a:r>
            <a:r>
              <a:rPr lang="en-US" altLang="en-US" sz="2400" dirty="0"/>
              <a:t> :</a:t>
            </a:r>
          </a:p>
          <a:p>
            <a:pPr marL="742950" lvl="1" indent="-285750">
              <a:lnSpc>
                <a:spcPct val="70000"/>
              </a:lnSpc>
            </a:pPr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chemeClr val="tx2"/>
                </a:solidFill>
              </a:rPr>
              <a:t>test runner</a:t>
            </a:r>
            <a:r>
              <a:rPr lang="en-US" altLang="en-US" sz="2000" dirty="0"/>
              <a:t> to run the tests (main())</a:t>
            </a:r>
          </a:p>
          <a:p>
            <a:pPr marL="742950" lvl="1" indent="-285750">
              <a:lnSpc>
                <a:spcPct val="70000"/>
              </a:lnSpc>
            </a:pPr>
            <a:r>
              <a:rPr lang="en-US" altLang="en-US" sz="2000" dirty="0"/>
              <a:t>A collection of </a:t>
            </a:r>
            <a:r>
              <a:rPr lang="en-US" altLang="en-US" sz="2000" dirty="0">
                <a:solidFill>
                  <a:schemeClr val="tx2"/>
                </a:solidFill>
              </a:rPr>
              <a:t>test methods</a:t>
            </a:r>
          </a:p>
          <a:p>
            <a:pPr marL="742950" lvl="1" indent="-285750">
              <a:lnSpc>
                <a:spcPct val="70000"/>
              </a:lnSpc>
            </a:pPr>
            <a:r>
              <a:rPr lang="en-US" altLang="en-US" sz="2000" dirty="0"/>
              <a:t>Methods to </a:t>
            </a:r>
            <a:r>
              <a:rPr lang="en-US" altLang="en-US" sz="2000" dirty="0">
                <a:solidFill>
                  <a:schemeClr val="tx2"/>
                </a:solidFill>
              </a:rPr>
              <a:t>set up</a:t>
            </a:r>
            <a:r>
              <a:rPr lang="en-US" altLang="en-US" sz="2000" dirty="0"/>
              <a:t> the state before and </a:t>
            </a:r>
            <a:r>
              <a:rPr lang="en-US" altLang="en-US" sz="2000" dirty="0">
                <a:solidFill>
                  <a:schemeClr val="tx2"/>
                </a:solidFill>
              </a:rPr>
              <a:t>update</a:t>
            </a:r>
            <a:r>
              <a:rPr lang="en-US" altLang="en-US" sz="2000" dirty="0"/>
              <a:t> the state after each test and before and after all tests</a:t>
            </a:r>
          </a:p>
        </p:txBody>
      </p:sp>
    </p:spTree>
    <p:extLst>
      <p:ext uri="{BB962C8B-B14F-4D97-AF65-F5344CB8AC3E}">
        <p14:creationId xmlns:p14="http://schemas.microsoft.com/office/powerpoint/2010/main" val="85859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B5B60AD-D153-46B0-881D-C3D13373C091}" type="slidenum">
              <a:rPr lang="en-US" altLang="en-US" sz="900" b="0">
                <a:solidFill>
                  <a:schemeClr val="tx1"/>
                </a:solidFill>
              </a:rPr>
              <a:pPr/>
              <a:t>26</a:t>
            </a:fld>
            <a:endParaRPr lang="en-US" altLang="en-US" sz="900" b="0">
              <a:solidFill>
                <a:schemeClr val="tx1"/>
              </a:solidFill>
            </a:endParaRPr>
          </a:p>
        </p:txBody>
      </p:sp>
      <p:sp>
        <p:nvSpPr>
          <p:cNvPr id="24581" name="Title 1"/>
          <p:cNvSpPr>
            <a:spLocks noGrp="1"/>
          </p:cNvSpPr>
          <p:nvPr>
            <p:ph type="title"/>
          </p:nvPr>
        </p:nvSpPr>
        <p:spPr>
          <a:xfrm>
            <a:off x="491836" y="208687"/>
            <a:ext cx="8229600" cy="797360"/>
          </a:xfrm>
        </p:spPr>
        <p:txBody>
          <a:bodyPr/>
          <a:lstStyle/>
          <a:p>
            <a:r>
              <a:rPr lang="en-US" altLang="en-US"/>
              <a:t>JUnit Resources</a:t>
            </a:r>
          </a:p>
        </p:txBody>
      </p:sp>
      <p:sp>
        <p:nvSpPr>
          <p:cNvPr id="24582" name="Content Placeholder 2"/>
          <p:cNvSpPr>
            <a:spLocks noGrp="1"/>
          </p:cNvSpPr>
          <p:nvPr>
            <p:ph idx="1"/>
          </p:nvPr>
        </p:nvSpPr>
        <p:spPr>
          <a:xfrm>
            <a:off x="92652" y="1219200"/>
            <a:ext cx="8966200" cy="5478463"/>
          </a:xfrm>
        </p:spPr>
        <p:txBody>
          <a:bodyPr>
            <a:normAutofit/>
          </a:bodyPr>
          <a:lstStyle/>
          <a:p>
            <a:r>
              <a:rPr lang="en-US" altLang="en-US" dirty="0"/>
              <a:t>Some JUnit tutorials</a:t>
            </a:r>
          </a:p>
          <a:p>
            <a:pPr lvl="1"/>
            <a:r>
              <a:rPr lang="en-US" altLang="en-US" dirty="0">
                <a:hlinkClick r:id="rId2"/>
              </a:rPr>
              <a:t>http://open.ncsu.edu/se/tutorials/junit/</a:t>
            </a:r>
            <a:endParaRPr lang="en-US" altLang="en-US" dirty="0"/>
          </a:p>
          <a:p>
            <a:pPr lvl="1">
              <a:buFontTx/>
              <a:buNone/>
            </a:pPr>
            <a:r>
              <a:rPr lang="en-US" altLang="en-US" dirty="0"/>
              <a:t>	(Laurie Williams, </a:t>
            </a:r>
            <a:r>
              <a:rPr lang="en-US" altLang="en-US" dirty="0" err="1"/>
              <a:t>Dright</a:t>
            </a:r>
            <a:r>
              <a:rPr lang="en-US" altLang="en-US" dirty="0"/>
              <a:t> Ho, and Sarah </a:t>
            </a:r>
            <a:r>
              <a:rPr lang="en-US" altLang="en-US" dirty="0" smtClean="0"/>
              <a:t>Smith)</a:t>
            </a:r>
            <a:endParaRPr lang="en-US" altLang="en-US" sz="1800" dirty="0" smtClean="0">
              <a:hlinkClick r:id="rId3"/>
            </a:endParaRPr>
          </a:p>
          <a:p>
            <a:pPr lvl="1"/>
            <a:r>
              <a:rPr lang="en-US" altLang="en-US" dirty="0" smtClean="0">
                <a:hlinkClick r:id="rId4"/>
              </a:rPr>
              <a:t>https</a:t>
            </a:r>
            <a:r>
              <a:rPr lang="en-US" altLang="en-US" dirty="0">
                <a:hlinkClick r:id="rId4"/>
              </a:rPr>
              <a:t>://www.tutorialspoint.com/junit</a:t>
            </a:r>
            <a:r>
              <a:rPr lang="en-US" altLang="en-US" dirty="0" smtClean="0">
                <a:hlinkClick r:id="rId4"/>
              </a:rPr>
              <a:t>/</a:t>
            </a:r>
            <a:endParaRPr lang="en-US" altLang="en-US" dirty="0" smtClean="0"/>
          </a:p>
          <a:p>
            <a:pPr lvl="1"/>
            <a:r>
              <a:rPr lang="en-US" altLang="en-US" dirty="0">
                <a:hlinkClick r:id="rId3"/>
              </a:rPr>
              <a:t>http://articles.jbrains.ca/JUnitAStarterGuide.pdf</a:t>
            </a:r>
          </a:p>
          <a:p>
            <a:pPr marL="457200" lvl="1" indent="0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(J.B. </a:t>
            </a:r>
            <a:r>
              <a:rPr lang="en-US" altLang="en-US" dirty="0" err="1" smtClean="0"/>
              <a:t>Rainsberger</a:t>
            </a:r>
            <a:r>
              <a:rPr lang="en-U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891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242A3A6-E371-42CA-B39C-AD1440DEF986}" type="slidenum">
              <a:rPr lang="en-US" altLang="en-US" sz="900" b="0">
                <a:solidFill>
                  <a:schemeClr val="tx1"/>
                </a:solidFill>
              </a:rPr>
              <a:pPr/>
              <a:t>27</a:t>
            </a:fld>
            <a:endParaRPr lang="en-US" altLang="en-US" sz="900" b="0">
              <a:solidFill>
                <a:schemeClr val="tx1"/>
              </a:solidFill>
            </a:endParaRPr>
          </a:p>
        </p:txBody>
      </p:sp>
      <p:sp>
        <p:nvSpPr>
          <p:cNvPr id="25605" name="Title 1"/>
          <p:cNvSpPr>
            <a:spLocks noGrp="1"/>
          </p:cNvSpPr>
          <p:nvPr>
            <p:ph type="title"/>
          </p:nvPr>
        </p:nvSpPr>
        <p:spPr>
          <a:xfrm>
            <a:off x="501650" y="162646"/>
            <a:ext cx="8229600" cy="1143000"/>
          </a:xfrm>
        </p:spPr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133350" y="1395412"/>
            <a:ext cx="8966200" cy="208438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The only way to make testing </a:t>
            </a:r>
            <a:r>
              <a:rPr lang="en-US" altLang="en-US">
                <a:solidFill>
                  <a:schemeClr val="tx2"/>
                </a:solidFill>
              </a:rPr>
              <a:t>efficient</a:t>
            </a:r>
            <a:r>
              <a:rPr lang="en-US" altLang="en-US"/>
              <a:t> as well as </a:t>
            </a:r>
            <a:r>
              <a:rPr lang="en-US" altLang="en-US">
                <a:solidFill>
                  <a:schemeClr val="tx2"/>
                </a:solidFill>
              </a:rPr>
              <a:t>effective</a:t>
            </a:r>
            <a:r>
              <a:rPr lang="en-US" altLang="en-US"/>
              <a:t> is to </a:t>
            </a:r>
            <a:r>
              <a:rPr lang="en-US" altLang="en-US">
                <a:solidFill>
                  <a:schemeClr val="tx2"/>
                </a:solidFill>
              </a:rPr>
              <a:t>automate</a:t>
            </a:r>
            <a:r>
              <a:rPr lang="en-US" altLang="en-US"/>
              <a:t> as much as possible</a:t>
            </a:r>
          </a:p>
          <a:p>
            <a:r>
              <a:rPr lang="en-US" altLang="en-US"/>
              <a:t>JUnit provides a very simple way to </a:t>
            </a:r>
            <a:r>
              <a:rPr lang="en-US" altLang="en-US">
                <a:solidFill>
                  <a:schemeClr val="tx2"/>
                </a:solidFill>
              </a:rPr>
              <a:t>automate</a:t>
            </a:r>
            <a:r>
              <a:rPr lang="en-US" altLang="en-US"/>
              <a:t> our unit tests</a:t>
            </a:r>
          </a:p>
          <a:p>
            <a:r>
              <a:rPr lang="en-US" altLang="en-US"/>
              <a:t>It is no “</a:t>
            </a:r>
            <a:r>
              <a:rPr lang="en-US" altLang="en-US">
                <a:solidFill>
                  <a:schemeClr val="tx2"/>
                </a:solidFill>
              </a:rPr>
              <a:t>silver bullet</a:t>
            </a:r>
            <a:r>
              <a:rPr lang="en-US" altLang="en-US"/>
              <a:t>” however … it does not solve the hard problem of testing 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5650" y="3530600"/>
            <a:ext cx="5099050" cy="523875"/>
          </a:xfrm>
          <a:prstGeom prst="rect">
            <a:avLst/>
          </a:prstGeom>
          <a:solidFill>
            <a:srgbClr val="0033CC"/>
          </a:solidFill>
          <a:ln w="28575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What test values to use 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3350" y="4578350"/>
            <a:ext cx="89662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SzPct val="95000"/>
              <a:buFontTx/>
              <a:buChar char="•"/>
            </a:pPr>
            <a:r>
              <a:rPr lang="en-US" altLang="en-US" sz="2400">
                <a:solidFill>
                  <a:schemeClr val="tx1"/>
                </a:solidFill>
              </a:rPr>
              <a:t>This is test design … the purpose of </a:t>
            </a:r>
            <a:r>
              <a:rPr lang="en-US" altLang="en-US" sz="2400">
                <a:solidFill>
                  <a:schemeClr val="tx2"/>
                </a:solidFill>
              </a:rPr>
              <a:t>test criteria</a:t>
            </a:r>
          </a:p>
        </p:txBody>
      </p:sp>
    </p:spTree>
    <p:extLst>
      <p:ext uri="{BB962C8B-B14F-4D97-AF65-F5344CB8AC3E}">
        <p14:creationId xmlns:p14="http://schemas.microsoft.com/office/powerpoint/2010/main" val="95266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  <p:bldP spid="7" grpId="0" animBg="1"/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Design</a:t>
            </a:r>
          </a:p>
        </p:txBody>
      </p:sp>
    </p:spTree>
    <p:extLst>
      <p:ext uri="{BB962C8B-B14F-4D97-AF65-F5344CB8AC3E}">
        <p14:creationId xmlns:p14="http://schemas.microsoft.com/office/powerpoint/2010/main" val="256096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5E30-DB46-4C08-B0B2-3EEFCA9FE494}" type="slidenum">
              <a:rPr lang="en-US" altLang="en-US"/>
              <a:pPr/>
              <a:t>29</a:t>
            </a:fld>
            <a:endParaRPr lang="en-US" altLang="en-US" dirty="0"/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Test Activities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2819400" y="1905000"/>
            <a:ext cx="2209800" cy="685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29000" y="2057400"/>
            <a:ext cx="99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867400" y="1828800"/>
            <a:ext cx="990600" cy="838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600" y="1905000"/>
            <a:ext cx="79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Oracle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 flipV="1">
            <a:off x="6858000" y="1676400"/>
            <a:ext cx="609600" cy="57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58000" y="2286000"/>
            <a:ext cx="60960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>
            <a:off x="5029200" y="22479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39000" y="1371600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15200" y="2743200"/>
            <a:ext cx="5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Fail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99203" y="2280166"/>
            <a:ext cx="1220197" cy="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44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33800" y="3124200"/>
            <a:ext cx="1219200" cy="1143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15000" y="4114800"/>
            <a:ext cx="1295400" cy="1143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62400" y="5181600"/>
            <a:ext cx="1219200" cy="1143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57400" y="4267200"/>
            <a:ext cx="1219200" cy="1143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62400" y="3352800"/>
            <a:ext cx="81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15000" y="4306669"/>
            <a:ext cx="1305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38600" y="5410200"/>
            <a:ext cx="1102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107966" y="4495800"/>
            <a:ext cx="1168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cxnSp>
        <p:nvCxnSpPr>
          <p:cNvPr id="26" name="Curved Connector 25"/>
          <p:cNvCxnSpPr/>
          <p:nvPr/>
        </p:nvCxnSpPr>
        <p:spPr>
          <a:xfrm>
            <a:off x="2133600" y="2286000"/>
            <a:ext cx="1600200" cy="148590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6200000" flipH="1">
            <a:off x="5867400" y="3429000"/>
            <a:ext cx="1905000" cy="38100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 rot="17908406" flipH="1" flipV="1">
            <a:off x="5072113" y="5148677"/>
            <a:ext cx="838200" cy="371244"/>
          </a:xfrm>
          <a:prstGeom prst="rightArrow">
            <a:avLst/>
          </a:prstGeom>
          <a:scene3d>
            <a:camera prst="orthographicFront">
              <a:rot lat="2700000" lon="27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661321" flipH="1" flipV="1">
            <a:off x="4915417" y="3903538"/>
            <a:ext cx="838200" cy="371244"/>
          </a:xfrm>
          <a:prstGeom prst="rightArrow">
            <a:avLst/>
          </a:prstGeom>
          <a:scene3d>
            <a:camera prst="orthographicFront">
              <a:rot lat="2700000" lon="27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flipH="1" flipV="1">
            <a:off x="3200400" y="5105400"/>
            <a:ext cx="838200" cy="371244"/>
          </a:xfrm>
          <a:prstGeom prst="rightArrow">
            <a:avLst/>
          </a:prstGeom>
          <a:scene3d>
            <a:camera prst="orthographicFront">
              <a:rot lat="2700000" lon="27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228600" y="4267200"/>
            <a:ext cx="42672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cs typeface="Arial" pitchFamily="34" charset="0"/>
              </a:rPr>
              <a:t>Evaluate results of testing, report to developers</a:t>
            </a:r>
          </a:p>
        </p:txBody>
      </p:sp>
    </p:spTree>
    <p:extLst>
      <p:ext uri="{BB962C8B-B14F-4D97-AF65-F5344CB8AC3E}">
        <p14:creationId xmlns:p14="http://schemas.microsoft.com/office/powerpoint/2010/main" val="158850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8"/>
            <a:ext cx="9062740" cy="6515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6477000"/>
            <a:ext cx="658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from </a:t>
            </a:r>
            <a:r>
              <a:rPr lang="en-US" dirty="0">
                <a:hlinkClick r:id="rId3"/>
              </a:rPr>
              <a:t>http://oppressive-silence.com/comic/oh-no-the-</a:t>
            </a:r>
            <a:r>
              <a:rPr lang="en-US" dirty="0" smtClean="0">
                <a:hlinkClick r:id="rId3"/>
              </a:rPr>
              <a:t>robots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6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1600"/>
            <a:ext cx="57658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172200"/>
            <a:ext cx="883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90"/>
                </a:solidFill>
              </a:rPr>
              <a:t>We see the program as a black box, we ignore how it is being written</a:t>
            </a:r>
            <a:endParaRPr lang="en-US" sz="2400" i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19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71600"/>
            <a:ext cx="57658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5989572"/>
            <a:ext cx="538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90"/>
                </a:solidFill>
              </a:rPr>
              <a:t>If the program is not the code, what it is?</a:t>
            </a:r>
          </a:p>
          <a:p>
            <a:r>
              <a:rPr lang="en-US" sz="2400" i="1" dirty="0" smtClean="0">
                <a:solidFill>
                  <a:srgbClr val="FF0000"/>
                </a:solidFill>
              </a:rPr>
              <a:t>(hint: we know what it is supposed to do)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3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Box Testing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6019800"/>
            <a:ext cx="729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90"/>
                </a:solidFill>
              </a:rPr>
              <a:t>In White Box testing, tests are written based on the </a:t>
            </a:r>
            <a:r>
              <a:rPr lang="en-US" sz="2400" i="1" dirty="0" smtClean="0">
                <a:solidFill>
                  <a:srgbClr val="FF0000"/>
                </a:solidFill>
              </a:rPr>
              <a:t>code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95400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0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Box Testing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4267200"/>
            <a:ext cx="44030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Black box testing: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Tests based on specification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 covers as many specification as possibl</a:t>
            </a:r>
            <a:r>
              <a:rPr lang="en-US" i="1" dirty="0">
                <a:solidFill>
                  <a:srgbClr val="000090"/>
                </a:solidFill>
              </a:rPr>
              <a:t>e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47800"/>
            <a:ext cx="5638800" cy="209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4191000"/>
            <a:ext cx="426797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White box testing: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Tests based on code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 covers as much implemented behavior </a:t>
            </a:r>
          </a:p>
          <a:p>
            <a:r>
              <a:rPr lang="en-US" i="1" dirty="0" smtClean="0">
                <a:solidFill>
                  <a:srgbClr val="000090"/>
                </a:solidFill>
              </a:rPr>
              <a:t>as possibl</a:t>
            </a:r>
            <a:r>
              <a:rPr lang="en-US" i="1" dirty="0">
                <a:solidFill>
                  <a:srgbClr val="000090"/>
                </a:solidFill>
              </a:rPr>
              <a:t>e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5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227" b="13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873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5740400" cy="431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6096000"/>
            <a:ext cx="707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Write tests for different Angles and Force </a:t>
            </a:r>
            <a:r>
              <a:rPr lang="en-US" sz="2400" i="1" dirty="0" smtClean="0">
                <a:solidFill>
                  <a:srgbClr val="FF0000"/>
                </a:solidFill>
              </a:rPr>
              <a:t>(Test Design)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33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5943600"/>
            <a:ext cx="7308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Observe behavior and spot potential bugs </a:t>
            </a:r>
            <a:r>
              <a:rPr lang="en-US" sz="2400" i="1" dirty="0" smtClean="0">
                <a:solidFill>
                  <a:srgbClr val="FF0000"/>
                </a:solidFill>
              </a:rPr>
              <a:t>(Test Evaluate)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82700"/>
            <a:ext cx="57785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3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Monkey Theorem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562600"/>
            <a:ext cx="849529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“</a:t>
            </a:r>
            <a:r>
              <a:rPr lang="en-US" sz="2400" i="1" dirty="0" smtClean="0">
                <a:solidFill>
                  <a:srgbClr val="FF0000"/>
                </a:solidFill>
              </a:rPr>
              <a:t>Monkey</a:t>
            </a:r>
            <a:r>
              <a:rPr lang="en-US" sz="2400" i="1" dirty="0" smtClean="0">
                <a:solidFill>
                  <a:srgbClr val="0000FF"/>
                </a:solidFill>
              </a:rPr>
              <a:t> hitting keys at random on a typewriter keyboard for an </a:t>
            </a:r>
          </a:p>
          <a:p>
            <a:r>
              <a:rPr lang="en-US" sz="2400" i="1" dirty="0" smtClean="0">
                <a:solidFill>
                  <a:srgbClr val="0000FF"/>
                </a:solidFill>
              </a:rPr>
              <a:t>infinite amount of time will </a:t>
            </a:r>
            <a:r>
              <a:rPr lang="en-US" sz="2400" i="1" dirty="0" smtClean="0">
                <a:solidFill>
                  <a:srgbClr val="FF0000"/>
                </a:solidFill>
              </a:rPr>
              <a:t>almost surely </a:t>
            </a:r>
            <a:r>
              <a:rPr lang="en-US" sz="2400" i="1" dirty="0" smtClean="0">
                <a:solidFill>
                  <a:srgbClr val="0000FF"/>
                </a:solidFill>
              </a:rPr>
              <a:t>type the complete works </a:t>
            </a:r>
          </a:p>
          <a:p>
            <a:r>
              <a:rPr lang="en-US" sz="2400" i="1" dirty="0">
                <a:solidFill>
                  <a:srgbClr val="0000FF"/>
                </a:solidFill>
              </a:rPr>
              <a:t>o</a:t>
            </a:r>
            <a:r>
              <a:rPr lang="en-US" sz="2400" i="1" dirty="0" smtClean="0">
                <a:solidFill>
                  <a:srgbClr val="0000FF"/>
                </a:solidFill>
              </a:rPr>
              <a:t>f William Shakespeare”.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5829301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3733800"/>
            <a:ext cx="2464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Picture: 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en.wikipedia.org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6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71600"/>
            <a:ext cx="5778500" cy="430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5791200"/>
            <a:ext cx="7433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Instead of writing novels, let us put a monkey to perform </a:t>
            </a:r>
            <a:br>
              <a:rPr lang="en-US" sz="2400" i="1" dirty="0" smtClean="0">
                <a:solidFill>
                  <a:srgbClr val="0000FF"/>
                </a:solidFill>
              </a:rPr>
            </a:br>
            <a:r>
              <a:rPr lang="en-US" sz="2400" i="1" dirty="0" smtClean="0">
                <a:solidFill>
                  <a:srgbClr val="0000FF"/>
                </a:solidFill>
              </a:rPr>
              <a:t>black box tests on Angry Bird </a:t>
            </a:r>
            <a:endParaRPr lang="en-US" sz="24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7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5649279"/>
            <a:ext cx="574754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Angle -&gt; 2</a:t>
            </a:r>
            <a:r>
              <a:rPr lang="en-US" sz="2400" i="1" baseline="30000" dirty="0" smtClean="0">
                <a:solidFill>
                  <a:srgbClr val="0000FF"/>
                </a:solidFill>
              </a:rPr>
              <a:t>32</a:t>
            </a:r>
            <a:r>
              <a:rPr lang="en-US" sz="2400" i="1" dirty="0" smtClean="0">
                <a:solidFill>
                  <a:srgbClr val="0000FF"/>
                </a:solidFill>
              </a:rPr>
              <a:t> possible values</a:t>
            </a:r>
          </a:p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Force -&gt; 2</a:t>
            </a:r>
            <a:r>
              <a:rPr lang="en-US" sz="2400" i="1" baseline="30000" dirty="0" smtClean="0">
                <a:solidFill>
                  <a:srgbClr val="0000FF"/>
                </a:solidFill>
              </a:rPr>
              <a:t>32</a:t>
            </a:r>
            <a:r>
              <a:rPr lang="en-US" sz="2400" i="1" dirty="0" smtClean="0">
                <a:solidFill>
                  <a:srgbClr val="0000FF"/>
                </a:solidFill>
              </a:rPr>
              <a:t> possible values</a:t>
            </a:r>
          </a:p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Assuming both Angle and Force are integers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71600"/>
            <a:ext cx="5753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8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1000"/>
            <a:ext cx="2641600" cy="238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2819400"/>
            <a:ext cx="290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Mars Climate Orbiter</a:t>
            </a:r>
            <a:endParaRPr lang="en-US" dirty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327.6 million USD lost (1998)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8600" y="609600"/>
            <a:ext cx="46047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in school did you get “0” for not providing </a:t>
            </a:r>
          </a:p>
          <a:p>
            <a:r>
              <a:rPr lang="en-US" dirty="0"/>
              <a:t>u</a:t>
            </a:r>
            <a:r>
              <a:rPr lang="en-US" dirty="0" smtClean="0"/>
              <a:t>nits to number?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7 week?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7 month?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7 years? </a:t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smtClean="0">
                <a:solidFill>
                  <a:srgbClr val="FF0000"/>
                </a:solidFill>
              </a:rPr>
              <a:t>Different engineers used different units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38600"/>
            <a:ext cx="3911600" cy="208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9600" y="4724400"/>
            <a:ext cx="4473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Missed five (5) entries while copying a lookup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table having 1066 entries 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4135" y="5943600"/>
            <a:ext cx="3108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Pentium Floating point debacle</a:t>
            </a:r>
            <a:endParaRPr lang="en-US" dirty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475 million USD lost (1995)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3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52400" y="5630030"/>
            <a:ext cx="947017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Angle -&gt; 2</a:t>
            </a:r>
            <a:r>
              <a:rPr lang="en-US" sz="2400" i="1" baseline="30000" dirty="0" smtClean="0">
                <a:solidFill>
                  <a:srgbClr val="0000FF"/>
                </a:solidFill>
              </a:rPr>
              <a:t>32</a:t>
            </a:r>
            <a:r>
              <a:rPr lang="en-US" sz="2400" i="1" dirty="0" smtClean="0">
                <a:solidFill>
                  <a:srgbClr val="0000FF"/>
                </a:solidFill>
              </a:rPr>
              <a:t> possible values</a:t>
            </a:r>
          </a:p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Force -&gt; 2</a:t>
            </a:r>
            <a:r>
              <a:rPr lang="en-US" sz="2400" i="1" baseline="30000" dirty="0" smtClean="0">
                <a:solidFill>
                  <a:srgbClr val="0000FF"/>
                </a:solidFill>
              </a:rPr>
              <a:t>32</a:t>
            </a:r>
            <a:r>
              <a:rPr lang="en-US" sz="2400" i="1" dirty="0" smtClean="0">
                <a:solidFill>
                  <a:srgbClr val="0000FF"/>
                </a:solidFill>
              </a:rPr>
              <a:t> possible values</a:t>
            </a:r>
          </a:p>
          <a:p>
            <a:pPr algn="ctr"/>
            <a:r>
              <a:rPr lang="en-US" sz="2400" i="1" dirty="0" smtClean="0"/>
              <a:t>Total possibilities = </a:t>
            </a:r>
            <a:r>
              <a:rPr lang="en-US" sz="2400" i="1" dirty="0" smtClean="0">
                <a:solidFill>
                  <a:srgbClr val="FF0000"/>
                </a:solidFill>
              </a:rPr>
              <a:t>2</a:t>
            </a:r>
            <a:r>
              <a:rPr lang="en-US" sz="2400" i="1" baseline="30000" dirty="0" smtClean="0">
                <a:solidFill>
                  <a:srgbClr val="FF0000"/>
                </a:solidFill>
              </a:rPr>
              <a:t>64</a:t>
            </a:r>
            <a:r>
              <a:rPr lang="en-US" sz="2400" i="1" dirty="0" smtClean="0">
                <a:solidFill>
                  <a:srgbClr val="FF0000"/>
                </a:solidFill>
              </a:rPr>
              <a:t> = 18, 446, 744, 073, 709, 551, 616 </a:t>
            </a:r>
            <a:r>
              <a:rPr lang="en-US" sz="2400" i="1" dirty="0" smtClean="0">
                <a:solidFill>
                  <a:srgbClr val="000000"/>
                </a:solidFill>
              </a:rPr>
              <a:t>diff. executions</a:t>
            </a:r>
            <a:endParaRPr lang="en-US" sz="2400" i="1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71600"/>
            <a:ext cx="5753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5943600"/>
            <a:ext cx="7818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Assuming one test takes one minute to execute and evaluate</a:t>
            </a:r>
            <a:endParaRPr lang="en-US" sz="2400" i="1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71600"/>
            <a:ext cx="5651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8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4712" y="5638800"/>
            <a:ext cx="8831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Of course, if you fill the world </a:t>
            </a:r>
            <a:r>
              <a:rPr lang="en-US" sz="2400" i="1" dirty="0" smtClean="0">
                <a:solidFill>
                  <a:srgbClr val="FF0000"/>
                </a:solidFill>
              </a:rPr>
              <a:t>with 18 million trillion monkeys</a:t>
            </a:r>
            <a:r>
              <a:rPr lang="en-US" sz="2400" i="1" dirty="0" smtClean="0">
                <a:solidFill>
                  <a:srgbClr val="0000FF"/>
                </a:solidFill>
              </a:rPr>
              <a:t>, we can </a:t>
            </a:r>
          </a:p>
          <a:p>
            <a:pPr algn="ctr"/>
            <a:r>
              <a:rPr lang="en-US" sz="2400" i="1" dirty="0">
                <a:solidFill>
                  <a:srgbClr val="0000FF"/>
                </a:solidFill>
              </a:rPr>
              <a:t>t</a:t>
            </a:r>
            <a:r>
              <a:rPr lang="en-US" sz="2400" i="1" dirty="0" smtClean="0">
                <a:solidFill>
                  <a:srgbClr val="0000FF"/>
                </a:solidFill>
              </a:rPr>
              <a:t>est angry bird case in one minute </a:t>
            </a:r>
            <a:endParaRPr lang="en-US" sz="2400" i="1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295400"/>
            <a:ext cx="5664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8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9776" y="5638800"/>
            <a:ext cx="8161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We need a systematic process to design test and evaluate them </a:t>
            </a:r>
          </a:p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(for all testing methodologies)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65300"/>
            <a:ext cx="3352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696200" cy="1020762"/>
          </a:xfrm>
        </p:spPr>
        <p:txBody>
          <a:bodyPr/>
          <a:lstStyle/>
          <a:p>
            <a:r>
              <a:rPr lang="en-US" altLang="en-US" dirty="0" smtClean="0"/>
              <a:t>Exercise 5</a:t>
            </a:r>
            <a:endParaRPr lang="en-US" altLang="en-US" dirty="0"/>
          </a:p>
        </p:txBody>
      </p:sp>
      <p:sp>
        <p:nvSpPr>
          <p:cNvPr id="4812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35527" y="1600200"/>
            <a:ext cx="8458200" cy="49530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80000"/>
              </a:lnSpc>
              <a:buSzTx/>
              <a:buNone/>
            </a:pPr>
            <a:r>
              <a:rPr lang="en-US" altLang="en-US" sz="2800" dirty="0"/>
              <a:t>Work in pairs. One writes a set of black-box tests for the program implementing the following specification: </a:t>
            </a:r>
            <a:r>
              <a:rPr lang="en-US" altLang="en-US" sz="2800" i="1" dirty="0"/>
              <a:t>Given an integer value, the program outputs 0 when the integer value is 0, outputs 1 when the integer value &gt; 0, and outputs -1 when the integer value &lt; 0.</a:t>
            </a:r>
          </a:p>
          <a:p>
            <a:pPr marL="0" indent="0" algn="just">
              <a:lnSpc>
                <a:spcPct val="80000"/>
              </a:lnSpc>
              <a:buSzTx/>
              <a:buNone/>
            </a:pPr>
            <a:endParaRPr lang="en-US" altLang="en-US" sz="2800" dirty="0"/>
          </a:p>
          <a:p>
            <a:pPr marL="0" indent="0" algn="just">
              <a:lnSpc>
                <a:spcPct val="80000"/>
              </a:lnSpc>
              <a:buSzTx/>
              <a:buNone/>
            </a:pPr>
            <a:r>
              <a:rPr lang="en-US" altLang="en-US" sz="2800" dirty="0"/>
              <a:t>The other </a:t>
            </a:r>
            <a:r>
              <a:rPr lang="en-US" altLang="en-US" sz="2800" dirty="0" smtClean="0"/>
              <a:t>implements the </a:t>
            </a:r>
            <a:r>
              <a:rPr lang="en-US" altLang="en-US" sz="2800" dirty="0"/>
              <a:t>programs with the intention to pass the test cases while not satisfying the specification. </a:t>
            </a:r>
          </a:p>
          <a:p>
            <a:pPr marL="0" indent="0">
              <a:lnSpc>
                <a:spcPct val="80000"/>
              </a:lnSpc>
              <a:buSzTx/>
              <a:buNone/>
            </a:pP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Exercise5TestConstructive.java</a:t>
            </a:r>
            <a:r>
              <a:rPr lang="en-US" dirty="0"/>
              <a:t>; </a:t>
            </a:r>
            <a:r>
              <a:rPr lang="en-US" dirty="0" smtClean="0"/>
              <a:t>Exercise5TestDestructive.java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vs. White Box Testing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4267200"/>
            <a:ext cx="4070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Black box testing: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Tests based on specification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FF0000"/>
                </a:solidFill>
              </a:rPr>
              <a:t>Better at finding whether code meets the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specification or some specs are not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implemented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47800"/>
            <a:ext cx="5638800" cy="209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36867" y="4191000"/>
            <a:ext cx="453093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White box testing: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Tests based on code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FF0000"/>
                </a:solidFill>
              </a:rPr>
              <a:t>Better at finding crashes, out-of-bound errors,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file handling errors etc.  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8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1600"/>
            <a:ext cx="57658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867400"/>
            <a:ext cx="8834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90"/>
                </a:solidFill>
              </a:rPr>
              <a:t>We see the program as a black box, we ignore how it is being written</a:t>
            </a:r>
          </a:p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Write tests from specification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1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5781" y="5791200"/>
            <a:ext cx="8333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There will be a winner if hit with the right force and right velocity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57531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6195536"/>
            <a:ext cx="49953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Specifications should be unambiguous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6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JavaDoc</a:t>
            </a:r>
            <a:endParaRPr lang="en-US" altLang="en-US" dirty="0"/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Specify Java classes and </a:t>
            </a:r>
            <a:r>
              <a:rPr lang="en-US" altLang="en-US" dirty="0" smtClean="0"/>
              <a:t>methods</a:t>
            </a:r>
          </a:p>
          <a:p>
            <a:r>
              <a:rPr lang="en-US" altLang="en-US" dirty="0" err="1" smtClean="0"/>
              <a:t>JavaDoc</a:t>
            </a:r>
            <a:r>
              <a:rPr lang="en-US" altLang="en-US" dirty="0" smtClean="0"/>
              <a:t> </a:t>
            </a:r>
            <a:r>
              <a:rPr lang="en-US" altLang="en-US" dirty="0"/>
              <a:t>starts out as comments in </a:t>
            </a:r>
            <a:r>
              <a:rPr lang="en-US" altLang="en-US" dirty="0" smtClean="0"/>
              <a:t>code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7216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43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Low-level specification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public class Account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 </a:t>
            </a:r>
            <a:r>
              <a:rPr lang="en-US" dirty="0" err="1" smtClean="0">
                <a:solidFill>
                  <a:srgbClr val="0000FF"/>
                </a:solidFill>
              </a:rPr>
              <a:t>int</a:t>
            </a:r>
            <a:r>
              <a:rPr lang="en-US" dirty="0" smtClean="0">
                <a:solidFill>
                  <a:srgbClr val="0000FF"/>
                </a:solidFill>
              </a:rPr>
              <a:t>  balance;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      /* @invariant balance &gt;= 0 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     public </a:t>
            </a:r>
            <a:r>
              <a:rPr lang="en-US" dirty="0" err="1" smtClean="0">
                <a:solidFill>
                  <a:srgbClr val="0000FF"/>
                </a:solidFill>
              </a:rPr>
              <a:t>withDraw</a:t>
            </a:r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 err="1" smtClean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amount) {….}</a:t>
            </a:r>
            <a:r>
              <a:rPr lang="en-US" dirty="0">
                <a:solidFill>
                  <a:srgbClr val="0000FF"/>
                </a:solidFill>
              </a:rPr>
              <a:t>	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}</a:t>
            </a:r>
          </a:p>
          <a:p>
            <a:pPr marL="0" indent="0">
              <a:buNone/>
            </a:pPr>
            <a:endParaRPr lang="en-US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What kind of test would you design from this documentation? 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6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Market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6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Low-level specification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/**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* </a:t>
            </a:r>
            <a:r>
              <a:rPr lang="en-US" dirty="0" smtClean="0">
                <a:solidFill>
                  <a:srgbClr val="0000FF"/>
                </a:solidFill>
              </a:rPr>
              <a:t>Edit the text in the </a:t>
            </a:r>
            <a:r>
              <a:rPr lang="en-US" dirty="0" err="1" smtClean="0">
                <a:solidFill>
                  <a:srgbClr val="0000FF"/>
                </a:solidFill>
              </a:rPr>
              <a:t>biodata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* Precondition: </a:t>
            </a:r>
            <a:r>
              <a:rPr lang="en-US" dirty="0" err="1">
                <a:solidFill>
                  <a:srgbClr val="0000FF"/>
                </a:solidFill>
              </a:rPr>
              <a:t>isEditMode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* </a:t>
            </a:r>
            <a:r>
              <a:rPr lang="en-US" dirty="0" err="1" smtClean="0">
                <a:solidFill>
                  <a:srgbClr val="0000FF"/>
                </a:solidFill>
              </a:rPr>
              <a:t>Postcondition</a:t>
            </a:r>
            <a:r>
              <a:rPr lang="en-US" dirty="0">
                <a:solidFill>
                  <a:srgbClr val="0000FF"/>
                </a:solidFill>
              </a:rPr>
              <a:t>: result != </a:t>
            </a:r>
            <a:r>
              <a:rPr lang="en-US" dirty="0" smtClean="0">
                <a:solidFill>
                  <a:srgbClr val="0000FF"/>
                </a:solidFill>
              </a:rPr>
              <a:t>null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* @return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* @</a:t>
            </a:r>
            <a:r>
              <a:rPr lang="en-US" dirty="0" err="1" smtClean="0">
                <a:solidFill>
                  <a:srgbClr val="0000FF"/>
                </a:solidFill>
              </a:rPr>
              <a:t>param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name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*/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/>
              <a:t>String </a:t>
            </a:r>
            <a:r>
              <a:rPr lang="en-US" dirty="0" err="1" smtClean="0"/>
              <a:t>deliverText</a:t>
            </a:r>
            <a:r>
              <a:rPr lang="en-US" dirty="0" smtClean="0"/>
              <a:t>(String text)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dirty="0" smtClean="0"/>
              <a:t>…..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800" i="1" dirty="0" smtClean="0">
                <a:solidFill>
                  <a:srgbClr val="FF0000"/>
                </a:solidFill>
              </a:rPr>
              <a:t>What kind of test would you design from this documentation? </a:t>
            </a:r>
            <a:endParaRPr lang="en-US" sz="3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57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High-level specification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UI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</a:t>
            </a:r>
            <a:r>
              <a:rPr lang="en-US" altLang="en-US" dirty="0" smtClean="0"/>
              <a:t>.g. tasks </a:t>
            </a:r>
            <a:r>
              <a:rPr lang="en-US" altLang="en-US" dirty="0"/>
              <a:t>user can </a:t>
            </a:r>
            <a:r>
              <a:rPr lang="en-US" altLang="en-US" dirty="0" smtClean="0"/>
              <a:t>perform 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>
                <a:solidFill>
                  <a:srgbClr val="0000FF"/>
                </a:solidFill>
              </a:rPr>
              <a:t>e</a:t>
            </a:r>
            <a:r>
              <a:rPr lang="en-US" altLang="en-US" i="1" dirty="0" smtClean="0">
                <a:solidFill>
                  <a:srgbClr val="0000FF"/>
                </a:solidFill>
              </a:rPr>
              <a:t>.g. click-&gt;play-&gt;pause-&gt;exit</a:t>
            </a:r>
            <a:endParaRPr lang="en-US" altLang="en-US" i="1" dirty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 smtClean="0">
                <a:solidFill>
                  <a:srgbClr val="0000FF"/>
                </a:solidFill>
              </a:rPr>
              <a:t>e.g. user interactions in the Angry Bird game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Web server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</a:t>
            </a:r>
            <a:r>
              <a:rPr lang="en-US" altLang="en-US" dirty="0" smtClean="0"/>
              <a:t>.g. URLs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http://</a:t>
            </a:r>
            <a:r>
              <a:rPr lang="en-US" altLang="en-US" dirty="0" err="1" smtClean="0">
                <a:solidFill>
                  <a:srgbClr val="0000FF"/>
                </a:solidFill>
              </a:rPr>
              <a:t>sudiptac.bitbucket.io</a:t>
            </a:r>
            <a:endParaRPr lang="en-US" altLang="en-US" dirty="0" smtClean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rgbClr val="0000FF"/>
                </a:solidFill>
              </a:rPr>
              <a:t>Whatever://\\$##^^</a:t>
            </a:r>
            <a:r>
              <a:rPr lang="en-US" altLang="en-US" dirty="0" smtClean="0">
                <a:solidFill>
                  <a:srgbClr val="0000FF"/>
                </a:solidFill>
                <a:sym typeface="Wingdings"/>
              </a:rPr>
              <a:t>/\\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Internet server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e.g. Message format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143000" y="5867400"/>
            <a:ext cx="1676400" cy="5334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00200" y="5943600"/>
            <a:ext cx="106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19400" y="5867400"/>
            <a:ext cx="1676400" cy="5334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6600" y="5943600"/>
            <a:ext cx="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95800" y="5867400"/>
            <a:ext cx="1676400" cy="5334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00600" y="5943600"/>
            <a:ext cx="114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Checksum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4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/>
              <a:t>Write down </a:t>
            </a:r>
            <a:r>
              <a:rPr lang="en-US" sz="2400" dirty="0"/>
              <a:t>6 test cases for </a:t>
            </a:r>
            <a:r>
              <a:rPr lang="en-US" sz="2400" dirty="0" smtClean="0"/>
              <a:t>an email client</a:t>
            </a:r>
            <a:r>
              <a:rPr lang="en-US" sz="2400" dirty="0" smtClean="0"/>
              <a:t>. Write one test for checking successful delivery and five different tests with the intention to make the delivery fail.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200400"/>
            <a:ext cx="2590800" cy="259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3276600"/>
            <a:ext cx="225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Outgoing Server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(e.g. </a:t>
            </a:r>
            <a:r>
              <a:rPr lang="en-US" dirty="0" err="1" smtClean="0">
                <a:solidFill>
                  <a:srgbClr val="0000FF"/>
                </a:solidFill>
              </a:rPr>
              <a:t>mail.sutd.edu.sg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50" y="4191000"/>
            <a:ext cx="2327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Mail Server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(e.g. </a:t>
            </a:r>
            <a:r>
              <a:rPr lang="en-US" dirty="0" err="1" smtClean="0">
                <a:solidFill>
                  <a:srgbClr val="0000FF"/>
                </a:solidFill>
              </a:rPr>
              <a:t>imap.sutd.edu.sg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104" y="5105400"/>
            <a:ext cx="305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Email address(</a:t>
            </a:r>
            <a:r>
              <a:rPr lang="en-US" dirty="0" err="1" smtClean="0"/>
              <a:t>es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(e.g. </a:t>
            </a:r>
            <a:r>
              <a:rPr lang="en-US" dirty="0" err="1" smtClean="0">
                <a:solidFill>
                  <a:srgbClr val="0000FF"/>
                </a:solidFill>
              </a:rPr>
              <a:t>me@mymail.sutd.edu.sg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1566" y="6096000"/>
            <a:ext cx="246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Subject (max. size 1 MB)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(e.g. “Hello World”)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2868715" y="3599766"/>
            <a:ext cx="636485" cy="515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2819400" y="44958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05200" y="52578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4" idx="2"/>
          </p:cNvCxnSpPr>
          <p:nvPr/>
        </p:nvCxnSpPr>
        <p:spPr>
          <a:xfrm flipV="1">
            <a:off x="4114800" y="5791200"/>
            <a:ext cx="533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791200" y="4572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62800" y="4267200"/>
            <a:ext cx="133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Delivery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(pass or fail)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13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Important Consideration for Black Box Test Planning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9882" y="1368425"/>
            <a:ext cx="8077200" cy="5181600"/>
          </a:xfrm>
        </p:spPr>
        <p:txBody>
          <a:bodyPr>
            <a:normAutofit/>
          </a:bodyPr>
          <a:lstStyle/>
          <a:p>
            <a:r>
              <a:rPr lang="en-US" altLang="en-US" dirty="0"/>
              <a:t>Look at </a:t>
            </a:r>
            <a:r>
              <a:rPr lang="en-US" altLang="en-US" dirty="0">
                <a:solidFill>
                  <a:srgbClr val="C00000"/>
                </a:solidFill>
              </a:rPr>
              <a:t>requirements/problem</a:t>
            </a:r>
            <a:r>
              <a:rPr lang="en-US" altLang="en-US" dirty="0"/>
              <a:t> statement to generate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r>
              <a:rPr lang="en-US" altLang="en-US" dirty="0"/>
              <a:t>Test cases need to be </a:t>
            </a:r>
            <a:r>
              <a:rPr lang="en-US" altLang="en-US" dirty="0">
                <a:solidFill>
                  <a:srgbClr val="C00000"/>
                </a:solidFill>
              </a:rPr>
              <a:t>traceable</a:t>
            </a:r>
            <a:r>
              <a:rPr lang="en-US" altLang="en-US" dirty="0"/>
              <a:t> to a </a:t>
            </a:r>
            <a:r>
              <a:rPr lang="en-US" altLang="en-US" dirty="0" smtClean="0"/>
              <a:t>requirement.</a:t>
            </a:r>
          </a:p>
          <a:p>
            <a:r>
              <a:rPr lang="en-US" altLang="en-US" dirty="0" smtClean="0">
                <a:solidFill>
                  <a:srgbClr val="C00000"/>
                </a:solidFill>
              </a:rPr>
              <a:t>Repeatable</a:t>
            </a:r>
            <a:r>
              <a:rPr lang="en-US" altLang="en-US" dirty="0" smtClean="0"/>
              <a:t> </a:t>
            </a:r>
            <a:r>
              <a:rPr lang="en-US" altLang="en-US" dirty="0"/>
              <a:t>test case so anyone on the team can run the exact test case and get the exact same result/sequence </a:t>
            </a:r>
            <a:r>
              <a:rPr lang="en-US" altLang="en-US" dirty="0" smtClean="0"/>
              <a:t>of events.</a:t>
            </a:r>
            <a:endParaRPr lang="en-US" altLang="en-US" dirty="0"/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90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412472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Important Consideration for Black Box Test Planning (cont.)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077200" cy="5181600"/>
          </a:xfrm>
        </p:spPr>
        <p:txBody>
          <a:bodyPr>
            <a:normAutofit/>
          </a:bodyPr>
          <a:lstStyle/>
          <a:p>
            <a:r>
              <a:rPr lang="en-US" altLang="en-US" dirty="0"/>
              <a:t>Run the </a:t>
            </a:r>
            <a:r>
              <a:rPr lang="en-US" altLang="en-US" dirty="0">
                <a:solidFill>
                  <a:srgbClr val="C00000"/>
                </a:solidFill>
              </a:rPr>
              <a:t>simplest</a:t>
            </a:r>
            <a:r>
              <a:rPr lang="en-US" altLang="en-US" dirty="0"/>
              <a:t> test case first – or you won’t know if the test case failed because basic functionality doesn’t work or if the hard stuff doesn’t work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i="1" dirty="0" smtClean="0">
                <a:solidFill>
                  <a:srgbClr val="0000FF"/>
                </a:solidFill>
              </a:rPr>
              <a:t>Check whether the email client can send (receive) emails to (from) valid email addresses</a:t>
            </a:r>
            <a:r>
              <a:rPr lang="en-US" altLang="en-US" dirty="0" smtClean="0"/>
              <a:t> 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186312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Important Consideration for Black Box Test Planning (cont.)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077200" cy="5181600"/>
          </a:xfrm>
        </p:spPr>
        <p:txBody>
          <a:bodyPr>
            <a:normAutofit/>
          </a:bodyPr>
          <a:lstStyle/>
          <a:p>
            <a:pPr algn="just"/>
            <a:r>
              <a:rPr lang="en-US" altLang="en-US" dirty="0" smtClean="0"/>
              <a:t>Plan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rgbClr val="C00000"/>
                </a:solidFill>
              </a:rPr>
              <a:t>simplest</a:t>
            </a:r>
            <a:r>
              <a:rPr lang="en-US" altLang="en-US" dirty="0"/>
              <a:t> test to test the failure that you are looking for. If the test case fails, you don’t want to have to work *too* hard to re-run the test when the code is (supposedly) fixed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 smtClean="0">
                <a:solidFill>
                  <a:srgbClr val="0000FF"/>
                </a:solidFill>
                <a:hlinkClick r:id="rId3"/>
              </a:rPr>
              <a:t>http://</a:t>
            </a:r>
            <a:r>
              <a:rPr lang="en-US" altLang="en-US" dirty="0" smtClean="0">
                <a:solidFill>
                  <a:srgbClr val="0000FF"/>
                </a:solidFill>
                <a:hlinkClick r:id="rId3"/>
              </a:rPr>
              <a:t>sudiptac.bitbucket.io</a:t>
            </a:r>
            <a:r>
              <a:rPr lang="en-US" altLang="en-US" dirty="0" smtClean="0">
                <a:solidFill>
                  <a:srgbClr val="0000FF"/>
                </a:solidFill>
              </a:rPr>
              <a:t> </a:t>
            </a:r>
            <a:endParaRPr lang="en-US" altLang="en-US" dirty="0" smtClean="0">
              <a:solidFill>
                <a:srgbClr val="0000FF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FF"/>
                </a:solidFill>
              </a:rPr>
              <a:t>Whatever://</a:t>
            </a:r>
            <a:r>
              <a:rPr lang="en-US" altLang="en-US" dirty="0" err="1" smtClean="0">
                <a:solidFill>
                  <a:srgbClr val="0000FF"/>
                </a:solidFill>
              </a:rPr>
              <a:t>sudiptac.bitbucket.io</a:t>
            </a:r>
            <a:endParaRPr lang="en-US" altLang="en-US" dirty="0" smtClean="0">
              <a:solidFill>
                <a:srgbClr val="0000FF"/>
              </a:solidFill>
            </a:endParaRPr>
          </a:p>
          <a:p>
            <a:pPr lvl="1"/>
            <a:r>
              <a:rPr lang="en-US" altLang="en-US" dirty="0" smtClean="0">
                <a:solidFill>
                  <a:srgbClr val="FF0000"/>
                </a:solidFill>
              </a:rPr>
              <a:t>^^^O:</a:t>
            </a:r>
            <a:r>
              <a:rPr lang="en-US" altLang="en-US" dirty="0">
                <a:solidFill>
                  <a:srgbClr val="FF0000"/>
                </a:solidFill>
              </a:rPr>
              <a:t>//\\$#</a:t>
            </a:r>
            <a:r>
              <a:rPr lang="en-US" altLang="en-US" dirty="0" smtClean="0">
                <a:solidFill>
                  <a:srgbClr val="FF0000"/>
                </a:solidFill>
              </a:rPr>
              <a:t>#*&amp;*&amp;^$%^</a:t>
            </a:r>
            <a:r>
              <a:rPr lang="en-US" altLang="en-US" dirty="0">
                <a:solidFill>
                  <a:srgbClr val="FF0000"/>
                </a:solidFill>
              </a:rPr>
              <a:t>^</a:t>
            </a:r>
            <a:r>
              <a:rPr lang="en-US" altLang="en-US" dirty="0">
                <a:solidFill>
                  <a:srgbClr val="FF0000"/>
                </a:solidFill>
                <a:sym typeface="Wingdings"/>
              </a:rPr>
              <a:t>/\\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131688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26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Equivalence Class Partitioning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21810"/>
            <a:ext cx="8077200" cy="3276600"/>
          </a:xfrm>
        </p:spPr>
        <p:txBody>
          <a:bodyPr>
            <a:normAutofit/>
          </a:bodyPr>
          <a:lstStyle/>
          <a:p>
            <a:r>
              <a:rPr lang="en-US" altLang="en-US" dirty="0"/>
              <a:t>Divide your input conditions into groups (classes).</a:t>
            </a:r>
          </a:p>
          <a:p>
            <a:pPr lvl="1"/>
            <a:r>
              <a:rPr lang="en-US" altLang="en-US" sz="2000" dirty="0"/>
              <a:t>Input in the same class should behave similarly in the program</a:t>
            </a:r>
            <a:r>
              <a:rPr lang="en-US" altLang="en-US" sz="2000" dirty="0" smtClean="0"/>
              <a:t>.</a:t>
            </a:r>
            <a:endParaRPr lang="en-US" alt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2004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4309" y="3657600"/>
            <a:ext cx="33571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Email address(</a:t>
            </a:r>
            <a:r>
              <a:rPr lang="en-US" sz="2400" dirty="0" err="1" smtClean="0"/>
              <a:t>es</a:t>
            </a:r>
            <a:r>
              <a:rPr lang="en-US" sz="2400" dirty="0" smtClean="0"/>
              <a:t>)</a:t>
            </a:r>
            <a:endParaRPr lang="en-US" sz="2400" dirty="0"/>
          </a:p>
          <a:p>
            <a:pPr algn="ctr"/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0000FF"/>
                </a:solidFill>
              </a:rPr>
              <a:t>valid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invalid</a:t>
            </a:r>
            <a:r>
              <a:rPr lang="en-US" sz="2400" dirty="0" smtClean="0"/>
              <a:t>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e.g. </a:t>
            </a:r>
            <a:r>
              <a:rPr lang="en-US" sz="2400" dirty="0" smtClean="0">
                <a:hlinkClick r:id="rId4"/>
              </a:rPr>
              <a:t>su@sutd.edu.sg</a:t>
            </a:r>
            <a:endParaRPr lang="en-US" sz="2400" dirty="0" smtClean="0"/>
          </a:p>
          <a:p>
            <a:pPr algn="ctr"/>
            <a:r>
              <a:rPr lang="en-US" sz="2400" dirty="0" smtClean="0"/>
              <a:t>e.g. </a:t>
            </a:r>
            <a:r>
              <a:rPr lang="en-US" sz="2400" dirty="0" err="1" smtClean="0">
                <a:solidFill>
                  <a:srgbClr val="0000FF"/>
                </a:solidFill>
              </a:rPr>
              <a:t>this_is_not</a:t>
            </a:r>
            <a:r>
              <a:rPr lang="en-US" sz="2400" dirty="0" smtClean="0">
                <a:solidFill>
                  <a:srgbClr val="0000FF"/>
                </a:solidFill>
              </a:rPr>
              <a:t>/</a:t>
            </a:r>
            <a:r>
              <a:rPr lang="en-US" sz="2400" dirty="0" err="1" smtClean="0">
                <a:solidFill>
                  <a:srgbClr val="0000FF"/>
                </a:solidFill>
              </a:rPr>
              <a:t>an_email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791200" y="4495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15200" y="4114800"/>
            <a:ext cx="133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Delivery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(pass or fail)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819400" y="46482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16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Equivalence partitioning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4200" y="1905000"/>
            <a:ext cx="2438400" cy="190500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57600" y="2438400"/>
            <a:ext cx="13700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Sorting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 flipV="1">
            <a:off x="990600" y="2857500"/>
            <a:ext cx="21336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62600" y="289560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000" y="2895600"/>
            <a:ext cx="207100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Input Array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8400" y="2971800"/>
            <a:ext cx="23767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Output Array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343400"/>
            <a:ext cx="51475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Sorted </a:t>
            </a:r>
            <a:r>
              <a:rPr lang="en-US" sz="2400" dirty="0" smtClean="0">
                <a:solidFill>
                  <a:srgbClr val="000000"/>
                </a:solidFill>
              </a:rPr>
              <a:t>array: </a:t>
            </a:r>
            <a:r>
              <a:rPr lang="en-US" sz="2400" dirty="0" smtClean="0">
                <a:solidFill>
                  <a:srgbClr val="0000FF"/>
                </a:solidFill>
              </a:rPr>
              <a:t>{0,5,7,89, 111}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Reversed array</a:t>
            </a:r>
            <a:r>
              <a:rPr lang="en-US" sz="2400" dirty="0" smtClean="0">
                <a:solidFill>
                  <a:srgbClr val="0000FF"/>
                </a:solidFill>
              </a:rPr>
              <a:t>: {113, 907, 12, 1}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With negatives: </a:t>
            </a:r>
            <a:r>
              <a:rPr lang="en-US" sz="2400" dirty="0" smtClean="0">
                <a:solidFill>
                  <a:srgbClr val="0000FF"/>
                </a:solidFill>
              </a:rPr>
              <a:t>{-1, -5, -6, -1111}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With duplicates: </a:t>
            </a:r>
            <a:r>
              <a:rPr lang="en-US" sz="2400" dirty="0" smtClean="0">
                <a:solidFill>
                  <a:srgbClr val="0000FF"/>
                </a:solidFill>
              </a:rPr>
              <a:t>{4,6,6,6,6, 121212, 34}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2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Equivalence partitioning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4200" y="1905000"/>
            <a:ext cx="2438400" cy="190500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59511" y="2362200"/>
            <a:ext cx="17982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Reverse a </a:t>
            </a:r>
          </a:p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list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 flipV="1">
            <a:off x="990600" y="2857500"/>
            <a:ext cx="21336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62600" y="289560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000" y="2895600"/>
            <a:ext cx="16514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Input list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8400" y="2971800"/>
            <a:ext cx="19571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Output list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343400"/>
            <a:ext cx="7122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 list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smtClean="0">
                <a:solidFill>
                  <a:srgbClr val="0000FF"/>
                </a:solidFill>
              </a:rPr>
              <a:t>{0,1,7,89, 111}; </a:t>
            </a:r>
            <a:r>
              <a:rPr lang="en-US" sz="2400" dirty="0" smtClean="0"/>
              <a:t>Output List = </a:t>
            </a:r>
            <a:r>
              <a:rPr lang="en-US" sz="2400" dirty="0" smtClean="0">
                <a:solidFill>
                  <a:srgbClr val="0000FF"/>
                </a:solidFill>
              </a:rPr>
              <a:t>{111, 89, 7, 1, 0}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0200" y="5334000"/>
            <a:ext cx="59536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How do you design the partitions?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2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Boundary value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7417076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1676400"/>
            <a:ext cx="16255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Partition</a:t>
            </a:r>
            <a:endParaRPr lang="en-US" sz="3200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752600" y="3200400"/>
            <a:ext cx="1524000" cy="2514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572000" y="3200400"/>
            <a:ext cx="1600200" cy="2514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62400" y="3200400"/>
            <a:ext cx="0" cy="2438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4400" y="5638800"/>
            <a:ext cx="164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Boundary value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86769" y="5638800"/>
            <a:ext cx="164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Boundary value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71800" y="5638800"/>
            <a:ext cx="20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Middle in the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5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Effort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Reported to be &gt;50% of development cost [e.g., Beizer 1990]</a:t>
            </a:r>
          </a:p>
          <a:p>
            <a:endParaRPr lang="en-US"/>
          </a:p>
          <a:p>
            <a:r>
              <a:rPr lang="en-US"/>
              <a:t>Microsoft: 75% time spent testing</a:t>
            </a:r>
          </a:p>
          <a:p>
            <a:pPr lvl="1"/>
            <a:r>
              <a:rPr lang="en-US"/>
              <a:t>50% testers who spend all time testing</a:t>
            </a:r>
          </a:p>
          <a:p>
            <a:pPr lvl="1"/>
            <a:r>
              <a:rPr lang="en-US"/>
              <a:t>50% developers who spend half time testing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2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26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Boundary value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908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6800" y="1371600"/>
            <a:ext cx="239245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Email address(</a:t>
            </a:r>
            <a:r>
              <a:rPr lang="en-US" sz="2400" dirty="0" err="1" smtClean="0"/>
              <a:t>es</a:t>
            </a:r>
            <a:r>
              <a:rPr lang="en-US" sz="2400" dirty="0" smtClean="0"/>
              <a:t>)</a:t>
            </a:r>
            <a:endParaRPr lang="en-US" sz="2400" dirty="0"/>
          </a:p>
          <a:p>
            <a:pPr algn="ctr"/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0000FF"/>
                </a:solidFill>
              </a:rPr>
              <a:t>valid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invalid</a:t>
            </a:r>
            <a:r>
              <a:rPr lang="en-US" sz="2400" dirty="0" smtClean="0"/>
              <a:t>)</a:t>
            </a:r>
          </a:p>
          <a:p>
            <a:pPr algn="ctr"/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86000" y="51054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0200" y="5867400"/>
            <a:ext cx="133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Delivery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(pass or fail)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133600" y="22098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60197" y="1143000"/>
            <a:ext cx="45576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0000FF"/>
                </a:solidFill>
              </a:rPr>
              <a:t>valid</a:t>
            </a:r>
            <a:r>
              <a:rPr lang="en-US" sz="2400" dirty="0" smtClean="0"/>
              <a:t> email)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hlinkClick r:id="rId4"/>
              </a:rPr>
              <a:t>su@sutd.edu.sg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(middle value)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hlinkClick r:id="rId5"/>
              </a:rPr>
              <a:t>blahZblahblahblah@sutd.edu.sg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(max length email, </a:t>
            </a:r>
            <a:r>
              <a:rPr lang="en-US" sz="2400" dirty="0" smtClean="0">
                <a:solidFill>
                  <a:srgbClr val="FF0000"/>
                </a:solidFill>
              </a:rPr>
              <a:t>boundary</a:t>
            </a:r>
            <a:r>
              <a:rPr lang="en-US" sz="2400" dirty="0" smtClean="0"/>
              <a:t>)</a:t>
            </a:r>
          </a:p>
          <a:p>
            <a:pPr marL="342900" indent="-342900">
              <a:buFontTx/>
              <a:buChar char="-"/>
            </a:pPr>
            <a:endParaRPr lang="en-US" sz="2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962400" y="3886200"/>
            <a:ext cx="38601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Invalid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email)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hlinkClick r:id="rId6"/>
              </a:rPr>
              <a:t>$$6**@I.do.not.know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(middle value)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hlinkClick r:id="rId4"/>
              </a:rPr>
              <a:t>su@@sutd.edu.sg</a:t>
            </a:r>
            <a:endParaRPr lang="en-US" sz="2400" dirty="0"/>
          </a:p>
          <a:p>
            <a:r>
              <a:rPr lang="en-US" sz="2400" dirty="0" smtClean="0"/>
              <a:t>(only one extra @, </a:t>
            </a:r>
            <a:r>
              <a:rPr lang="en-US" sz="2400" dirty="0" smtClean="0">
                <a:solidFill>
                  <a:srgbClr val="FF0000"/>
                </a:solidFill>
              </a:rPr>
              <a:t>boundary</a:t>
            </a:r>
            <a:r>
              <a:rPr lang="en-US" sz="2400" dirty="0" smtClean="0"/>
              <a:t>)</a:t>
            </a:r>
          </a:p>
          <a:p>
            <a:pPr marL="342900" indent="-342900"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3950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9807"/>
            <a:ext cx="8229600" cy="1143000"/>
          </a:xfrm>
        </p:spPr>
        <p:txBody>
          <a:bodyPr/>
          <a:lstStyle/>
          <a:p>
            <a:pPr algn="ctr"/>
            <a:r>
              <a:rPr lang="en-US" altLang="en-US" dirty="0"/>
              <a:t>Dirty/Failure Test Cases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66862"/>
            <a:ext cx="8458200" cy="4833938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ct val="45000"/>
              </a:spcBef>
            </a:pPr>
            <a:r>
              <a:rPr lang="en-US" altLang="zh-CN" dirty="0">
                <a:ea typeface="宋体" panose="02010600030101010101" pitchFamily="2" charset="-122"/>
              </a:rPr>
              <a:t>Can something cause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division by zero</a:t>
            </a:r>
            <a:r>
              <a:rPr lang="en-US" altLang="zh-CN" dirty="0">
                <a:ea typeface="宋体" panose="02010600030101010101" pitchFamily="2" charset="-122"/>
              </a:rPr>
              <a:t>?</a:t>
            </a:r>
          </a:p>
          <a:p>
            <a:pPr>
              <a:spcBef>
                <a:spcPct val="45000"/>
              </a:spcBef>
            </a:pPr>
            <a:r>
              <a:rPr lang="en-US" altLang="zh-CN" dirty="0">
                <a:ea typeface="宋体" panose="02010600030101010101" pitchFamily="2" charset="-122"/>
              </a:rPr>
              <a:t>What if the input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type</a:t>
            </a:r>
            <a:r>
              <a:rPr lang="en-US" altLang="zh-CN" dirty="0">
                <a:ea typeface="宋体" panose="02010600030101010101" pitchFamily="2" charset="-122"/>
              </a:rPr>
              <a:t> is wrong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spcBef>
                <a:spcPct val="45000"/>
              </a:spcBef>
            </a:pPr>
            <a:r>
              <a:rPr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Expected Integer, Test = 2.345</a:t>
            </a:r>
          </a:p>
          <a:p>
            <a:pPr>
              <a:spcBef>
                <a:spcPct val="45000"/>
              </a:spcBef>
            </a:pPr>
            <a:r>
              <a:rPr lang="en-US" altLang="zh-CN" dirty="0" smtClean="0">
                <a:ea typeface="宋体" panose="02010600030101010101" pitchFamily="2" charset="-122"/>
              </a:rPr>
              <a:t>What </a:t>
            </a:r>
            <a:r>
              <a:rPr lang="en-US" altLang="zh-CN" dirty="0">
                <a:ea typeface="宋体" panose="02010600030101010101" pitchFamily="2" charset="-122"/>
              </a:rPr>
              <a:t>if the customer takes an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illogical path</a:t>
            </a:r>
            <a:r>
              <a:rPr lang="en-US" altLang="zh-CN" dirty="0">
                <a:ea typeface="宋体" panose="02010600030101010101" pitchFamily="2" charset="-122"/>
              </a:rPr>
              <a:t> through your functionality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</a:p>
          <a:p>
            <a:pPr lvl="1">
              <a:spcBef>
                <a:spcPct val="45000"/>
              </a:spcBef>
            </a:pPr>
            <a:r>
              <a:rPr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Enter invalid email address or URL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ct val="45000"/>
              </a:spcBef>
            </a:pPr>
            <a:r>
              <a:rPr lang="en-US" altLang="zh-CN" dirty="0">
                <a:ea typeface="宋体" panose="02010600030101010101" pitchFamily="2" charset="-122"/>
              </a:rPr>
              <a:t>What if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mandatory fields</a:t>
            </a:r>
            <a:r>
              <a:rPr lang="en-US" altLang="zh-CN" dirty="0">
                <a:ea typeface="宋体" panose="02010600030101010101" pitchFamily="2" charset="-122"/>
              </a:rPr>
              <a:t> are not entered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</a:p>
          <a:p>
            <a:pPr lvl="1">
              <a:spcBef>
                <a:spcPct val="45000"/>
              </a:spcBef>
            </a:pPr>
            <a:r>
              <a:rPr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Do not enter recipient’s email to send email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ct val="45000"/>
              </a:spcBef>
            </a:pPr>
            <a:r>
              <a:rPr lang="en-US" altLang="zh-CN" dirty="0">
                <a:ea typeface="宋体" panose="02010600030101010101" pitchFamily="2" charset="-122"/>
              </a:rPr>
              <a:t>What if the program is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aborted abruptly</a:t>
            </a:r>
            <a:r>
              <a:rPr lang="en-US" altLang="zh-CN" dirty="0">
                <a:ea typeface="宋体" panose="02010600030101010101" pitchFamily="2" charset="-122"/>
              </a:rPr>
              <a:t> or input or output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devices</a:t>
            </a:r>
            <a:r>
              <a:rPr lang="en-US" altLang="zh-CN" dirty="0">
                <a:ea typeface="宋体" panose="02010600030101010101" pitchFamily="2" charset="-122"/>
              </a:rPr>
              <a:t> are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unplugged</a:t>
            </a:r>
            <a:r>
              <a:rPr lang="en-US" altLang="zh-CN" dirty="0">
                <a:ea typeface="宋体" panose="02010600030101010101" pitchFamily="2" charset="-122"/>
              </a:rPr>
              <a:t>? 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spcBef>
                <a:spcPct val="45000"/>
              </a:spcBef>
            </a:pPr>
            <a:r>
              <a:rPr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Quit a game suddenly in the middle, does it save the state? 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spcBef>
                <a:spcPct val="45000"/>
              </a:spcBef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spcBef>
                <a:spcPct val="45000"/>
              </a:spcBef>
            </a:pPr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1442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30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30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30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3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9807"/>
            <a:ext cx="8229600" cy="1143000"/>
          </a:xfrm>
        </p:spPr>
        <p:txBody>
          <a:bodyPr/>
          <a:lstStyle/>
          <a:p>
            <a:pPr algn="ctr"/>
            <a:r>
              <a:rPr lang="en-US" altLang="en-US" dirty="0" smtClean="0"/>
              <a:t>White Box Testing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19200"/>
            <a:ext cx="5588000" cy="414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5715000"/>
            <a:ext cx="7882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90"/>
                </a:solidFill>
              </a:rPr>
              <a:t>We see the program as code, we test as many </a:t>
            </a:r>
            <a:r>
              <a:rPr lang="en-US" sz="2400" i="1" dirty="0" smtClean="0">
                <a:solidFill>
                  <a:srgbClr val="FF0000"/>
                </a:solidFill>
              </a:rPr>
              <a:t>implemented </a:t>
            </a:r>
          </a:p>
          <a:p>
            <a:pPr algn="ctr"/>
            <a:r>
              <a:rPr lang="en-US" sz="2400" i="1" dirty="0" smtClean="0">
                <a:solidFill>
                  <a:srgbClr val="000090"/>
                </a:solidFill>
              </a:rPr>
              <a:t>features as possible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Coverage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Make sure tests </a:t>
            </a:r>
            <a:r>
              <a:rPr lang="en-US" altLang="en-US" i="1" dirty="0"/>
              <a:t>cover</a:t>
            </a:r>
            <a:r>
              <a:rPr lang="en-US" altLang="en-US" dirty="0"/>
              <a:t> each part of program</a:t>
            </a:r>
          </a:p>
          <a:p>
            <a:pPr lvl="1"/>
            <a:r>
              <a:rPr lang="en-US" altLang="en-US" dirty="0"/>
              <a:t>Every method</a:t>
            </a:r>
          </a:p>
          <a:p>
            <a:pPr lvl="1"/>
            <a:r>
              <a:rPr lang="en-US" altLang="en-US" dirty="0"/>
              <a:t>Every statement</a:t>
            </a:r>
          </a:p>
          <a:p>
            <a:pPr lvl="1"/>
            <a:r>
              <a:rPr lang="en-US" altLang="en-US" dirty="0"/>
              <a:t>Every branch</a:t>
            </a:r>
          </a:p>
          <a:p>
            <a:pPr lvl="1"/>
            <a:r>
              <a:rPr lang="en-US" altLang="en-US" dirty="0"/>
              <a:t>Every path</a:t>
            </a:r>
          </a:p>
          <a:p>
            <a:pPr lvl="1"/>
            <a:r>
              <a:rPr lang="en-US" altLang="en-US" dirty="0"/>
              <a:t>Every condition</a:t>
            </a:r>
          </a:p>
          <a:p>
            <a:pPr lvl="1"/>
            <a:r>
              <a:rPr lang="en-US" altLang="en-US" dirty="0"/>
              <a:t>Every loop</a:t>
            </a:r>
          </a:p>
          <a:p>
            <a:r>
              <a:rPr lang="en-US" altLang="en-US" dirty="0"/>
              <a:t>Measures the quality of tests</a:t>
            </a:r>
          </a:p>
          <a:p>
            <a:pPr>
              <a:buFontTx/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8425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Method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method, there must be one test case which executes it.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BiSectionExample.java; </a:t>
            </a:r>
            <a:r>
              <a:rPr lang="en-US" dirty="0" err="1" smtClean="0"/>
              <a:t>BiSectionTest.java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69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Loop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en-US" dirty="0"/>
              <a:t>For every loop, there is a test case which executes the loop zero time, 1 time, etc., if feasible.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BiSectionExample.java; BiSectionTest.java</a:t>
            </a:r>
          </a:p>
        </p:txBody>
      </p:sp>
    </p:spTree>
    <p:extLst>
      <p:ext uri="{BB962C8B-B14F-4D97-AF65-F5344CB8AC3E}">
        <p14:creationId xmlns:p14="http://schemas.microsoft.com/office/powerpoint/2010/main" val="1797731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For advanced white-box testing, it is often important to capture the control flow of the program</a:t>
            </a:r>
          </a:p>
          <a:p>
            <a:r>
              <a:rPr lang="en-US" dirty="0" smtClean="0"/>
              <a:t>For this, we have control flow graph (CFG)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499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Graph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43600" y="23622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ond1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05400" y="4191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0" y="4191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43600" y="52578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Loop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2514600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w</a:t>
            </a:r>
            <a:r>
              <a:rPr lang="en-US" b="1" dirty="0" smtClean="0">
                <a:latin typeface="Courier New"/>
                <a:cs typeface="Courier New"/>
              </a:rPr>
              <a:t>hile (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cs typeface="Courier New"/>
              </a:rPr>
              <a:t>cond1</a:t>
            </a:r>
            <a:r>
              <a:rPr lang="en-US" b="1" dirty="0" smtClean="0">
                <a:latin typeface="Courier New"/>
                <a:cs typeface="Courier New"/>
              </a:rPr>
              <a:t>)  {</a:t>
            </a:r>
          </a:p>
          <a:p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   if (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cs typeface="Courier New"/>
              </a:rPr>
              <a:t>cond2</a:t>
            </a:r>
            <a:r>
              <a:rPr lang="en-US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//stmt1</a:t>
            </a:r>
          </a:p>
          <a:p>
            <a:r>
              <a:rPr lang="en-US" b="1" dirty="0" smtClean="0">
                <a:latin typeface="Courier New"/>
                <a:cs typeface="Courier New"/>
              </a:rPr>
              <a:t>     else</a:t>
            </a:r>
          </a:p>
          <a:p>
            <a:r>
              <a:rPr lang="en-US" b="1" dirty="0" smtClean="0">
                <a:latin typeface="Courier New"/>
                <a:cs typeface="Courier New"/>
              </a:rPr>
              <a:t>       //stmt2</a:t>
            </a:r>
          </a:p>
          <a:p>
            <a:r>
              <a:rPr lang="en-US" b="1" dirty="0" smtClean="0">
                <a:latin typeface="Courier New"/>
                <a:cs typeface="Courier New"/>
              </a:rPr>
              <a:t>}</a:t>
            </a:r>
            <a:r>
              <a:rPr lang="en-US" b="1" dirty="0">
                <a:latin typeface="Courier New"/>
                <a:cs typeface="Courier New"/>
              </a:rPr>
              <a:t>	</a:t>
            </a:r>
            <a:endParaRPr lang="en-US" b="1" dirty="0" smtClean="0">
              <a:latin typeface="Courier New"/>
              <a:cs typeface="Courier New"/>
            </a:endParaRPr>
          </a:p>
          <a:p>
            <a:r>
              <a:rPr lang="en-US" b="1" dirty="0" smtClean="0">
                <a:latin typeface="Courier New"/>
                <a:cs typeface="Courier New"/>
              </a:rPr>
              <a:t>/</a:t>
            </a:r>
            <a:r>
              <a:rPr lang="en-US" b="1" dirty="0">
                <a:latin typeface="Courier New"/>
                <a:cs typeface="Courier New"/>
              </a:rPr>
              <a:t>/</a:t>
            </a:r>
            <a:r>
              <a:rPr lang="en-US" b="1" dirty="0" smtClean="0">
                <a:latin typeface="Courier New"/>
                <a:cs typeface="Courier New"/>
              </a:rPr>
              <a:t>stmt3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43600" y="32004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ond2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2" name="Straight Arrow Connector 11"/>
          <p:cNvCxnSpPr>
            <a:stCxn id="10" idx="2"/>
            <a:endCxn id="5" idx="0"/>
          </p:cNvCxnSpPr>
          <p:nvPr/>
        </p:nvCxnSpPr>
        <p:spPr>
          <a:xfrm flipH="1">
            <a:off x="5638800" y="3581400"/>
            <a:ext cx="838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  <a:endCxn id="6" idx="0"/>
          </p:cNvCxnSpPr>
          <p:nvPr/>
        </p:nvCxnSpPr>
        <p:spPr>
          <a:xfrm>
            <a:off x="6477000" y="3581400"/>
            <a:ext cx="914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0"/>
          </p:cNvCxnSpPr>
          <p:nvPr/>
        </p:nvCxnSpPr>
        <p:spPr>
          <a:xfrm>
            <a:off x="5562600" y="4572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0"/>
          </p:cNvCxnSpPr>
          <p:nvPr/>
        </p:nvCxnSpPr>
        <p:spPr>
          <a:xfrm flipH="1">
            <a:off x="6477000" y="4572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88823" y="4202668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tmt1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10400" y="41910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stmt2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10" idx="0"/>
          </p:cNvCxnSpPr>
          <p:nvPr/>
        </p:nvCxnSpPr>
        <p:spPr>
          <a:xfrm>
            <a:off x="6477000" y="2743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7" idx="3"/>
            <a:endCxn id="4" idx="3"/>
          </p:cNvCxnSpPr>
          <p:nvPr/>
        </p:nvCxnSpPr>
        <p:spPr>
          <a:xfrm flipV="1">
            <a:off x="7010400" y="2552700"/>
            <a:ext cx="12700" cy="2895600"/>
          </a:xfrm>
          <a:prstGeom prst="curvedConnector3">
            <a:avLst>
              <a:gd name="adj1" fmla="val 11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3810000" y="38100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43600" y="59436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127023" y="59436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stmt3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7" idx="2"/>
            <a:endCxn id="23" idx="0"/>
          </p:cNvCxnSpPr>
          <p:nvPr/>
        </p:nvCxnSpPr>
        <p:spPr>
          <a:xfrm>
            <a:off x="6477000" y="5638800"/>
            <a:ext cx="15512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4" idx="1"/>
            <a:endCxn id="19" idx="1"/>
          </p:cNvCxnSpPr>
          <p:nvPr/>
        </p:nvCxnSpPr>
        <p:spPr>
          <a:xfrm rot="10800000" flipV="1">
            <a:off x="5943600" y="2552700"/>
            <a:ext cx="12700" cy="3581400"/>
          </a:xfrm>
          <a:prstGeom prst="curvedConnector3">
            <a:avLst>
              <a:gd name="adj1" fmla="val 9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30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Graph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48400" y="13716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</a:t>
            </a:r>
            <a:r>
              <a:rPr lang="en-US" dirty="0" smtClean="0">
                <a:solidFill>
                  <a:srgbClr val="0000FF"/>
                </a:solidFill>
              </a:rPr>
              <a:t> &gt;= 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3600" y="4191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96200" y="4191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1800" y="52578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Loop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810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BiSectionExample.root</a:t>
            </a:r>
            <a:r>
              <a:rPr lang="en-US" b="1" dirty="0" smtClean="0">
                <a:latin typeface="Courier New"/>
                <a:cs typeface="Courier New"/>
              </a:rPr>
              <a:t>()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7800" y="22098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hrow …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>
            <a:endCxn id="7" idx="0"/>
          </p:cNvCxnSpPr>
          <p:nvPr/>
        </p:nvCxnSpPr>
        <p:spPr>
          <a:xfrm>
            <a:off x="6400800" y="4572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0"/>
          </p:cNvCxnSpPr>
          <p:nvPr/>
        </p:nvCxnSpPr>
        <p:spPr>
          <a:xfrm flipH="1">
            <a:off x="7315200" y="4572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019800" y="17526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3810000" y="38100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38800" y="6096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91200" y="6096000"/>
            <a:ext cx="66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cxnSp>
        <p:nvCxnSpPr>
          <p:cNvPr id="17" name="Curved Connector 16"/>
          <p:cNvCxnSpPr>
            <a:stCxn id="10" idx="1"/>
            <a:endCxn id="23" idx="1"/>
          </p:cNvCxnSpPr>
          <p:nvPr/>
        </p:nvCxnSpPr>
        <p:spPr>
          <a:xfrm rot="10800000" flipH="1" flipV="1">
            <a:off x="5257800" y="2400300"/>
            <a:ext cx="381000" cy="3886200"/>
          </a:xfrm>
          <a:prstGeom prst="curvedConnector3">
            <a:avLst>
              <a:gd name="adj1" fmla="val -6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86600" y="1981200"/>
            <a:ext cx="16764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162800" y="1981200"/>
            <a:ext cx="12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System.out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4" idx="2"/>
            <a:endCxn id="29" idx="0"/>
          </p:cNvCxnSpPr>
          <p:nvPr/>
        </p:nvCxnSpPr>
        <p:spPr>
          <a:xfrm>
            <a:off x="6781800" y="1752600"/>
            <a:ext cx="11430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239000" y="27432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e–d &gt;= f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81800" y="3581400"/>
            <a:ext cx="12192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middle &lt; e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>
            <a:stCxn id="35" idx="2"/>
          </p:cNvCxnSpPr>
          <p:nvPr/>
        </p:nvCxnSpPr>
        <p:spPr>
          <a:xfrm flipH="1">
            <a:off x="6400800" y="3962400"/>
            <a:ext cx="990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6" idx="0"/>
          </p:cNvCxnSpPr>
          <p:nvPr/>
        </p:nvCxnSpPr>
        <p:spPr>
          <a:xfrm>
            <a:off x="7391400" y="3962400"/>
            <a:ext cx="838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4" idx="0"/>
          </p:cNvCxnSpPr>
          <p:nvPr/>
        </p:nvCxnSpPr>
        <p:spPr>
          <a:xfrm flipH="1">
            <a:off x="7772400" y="2362200"/>
            <a:ext cx="2286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5" idx="0"/>
          </p:cNvCxnSpPr>
          <p:nvPr/>
        </p:nvCxnSpPr>
        <p:spPr>
          <a:xfrm flipH="1">
            <a:off x="7391400" y="31242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7" idx="1"/>
            <a:endCxn id="34" idx="1"/>
          </p:cNvCxnSpPr>
          <p:nvPr/>
        </p:nvCxnSpPr>
        <p:spPr>
          <a:xfrm rot="10800000" flipH="1">
            <a:off x="6781800" y="2933700"/>
            <a:ext cx="457200" cy="2514600"/>
          </a:xfrm>
          <a:prstGeom prst="curvedConnector3">
            <a:avLst>
              <a:gd name="adj1" fmla="val -24047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315200" y="6019800"/>
            <a:ext cx="15240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FF"/>
                </a:solidFill>
              </a:rPr>
              <a:t>System.out</a:t>
            </a:r>
            <a:r>
              <a:rPr lang="en-US" dirty="0" smtClean="0">
                <a:solidFill>
                  <a:srgbClr val="0000FF"/>
                </a:solidFill>
              </a:rPr>
              <a:t>…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return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51" name="Straight Arrow Connector 50"/>
          <p:cNvCxnSpPr>
            <a:stCxn id="7" idx="2"/>
            <a:endCxn id="49" idx="0"/>
          </p:cNvCxnSpPr>
          <p:nvPr/>
        </p:nvCxnSpPr>
        <p:spPr>
          <a:xfrm>
            <a:off x="7315200" y="5638800"/>
            <a:ext cx="7620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4" idx="3"/>
            <a:endCxn id="49" idx="0"/>
          </p:cNvCxnSpPr>
          <p:nvPr/>
        </p:nvCxnSpPr>
        <p:spPr>
          <a:xfrm flipH="1">
            <a:off x="8077200" y="2933700"/>
            <a:ext cx="228600" cy="3086100"/>
          </a:xfrm>
          <a:prstGeom prst="curvedConnector4">
            <a:avLst>
              <a:gd name="adj1" fmla="val -258730"/>
              <a:gd name="adj2" fmla="val 6719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883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Disk.java</a:t>
            </a:r>
            <a:r>
              <a:rPr lang="en-US" dirty="0" smtClean="0"/>
              <a:t>. Draw the control flow graph of the function manipulate().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5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is like Rehearsal?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70000"/>
            <a:ext cx="5791200" cy="436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5638800"/>
            <a:ext cx="7239000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>
                <a:solidFill>
                  <a:srgbClr val="0000FF"/>
                </a:solidFill>
              </a:rPr>
              <a:t>Edgar Degas: The Rehearsal. With </a:t>
            </a:r>
            <a:r>
              <a:rPr lang="en-US" sz="2400" i="1" dirty="0" smtClean="0">
                <a:solidFill>
                  <a:srgbClr val="0000FF"/>
                </a:solidFill>
              </a:rPr>
              <a:t>a </a:t>
            </a:r>
            <a:r>
              <a:rPr lang="en-US" sz="2400" i="1" dirty="0">
                <a:solidFill>
                  <a:srgbClr val="0000FF"/>
                </a:solidFill>
              </a:rPr>
              <a:t>rehearsal, we want to check </a:t>
            </a:r>
            <a:r>
              <a:rPr lang="en-US" sz="2400" i="1" dirty="0" smtClean="0">
                <a:solidFill>
                  <a:srgbClr val="0000FF"/>
                </a:solidFill>
              </a:rPr>
              <a:t>whether </a:t>
            </a:r>
            <a:r>
              <a:rPr lang="en-US" sz="2400" i="1" dirty="0">
                <a:solidFill>
                  <a:srgbClr val="0000FF"/>
                </a:solidFill>
              </a:rPr>
              <a:t>everything will work as </a:t>
            </a:r>
            <a:r>
              <a:rPr lang="en-US" sz="2400" i="1" dirty="0" smtClean="0">
                <a:solidFill>
                  <a:srgbClr val="0000FF"/>
                </a:solidFill>
              </a:rPr>
              <a:t>expected</a:t>
            </a:r>
            <a:r>
              <a:rPr lang="en-US" sz="2400" i="1" dirty="0">
                <a:solidFill>
                  <a:srgbClr val="0000FF"/>
                </a:solidFill>
              </a:rPr>
              <a:t>. </a:t>
            </a:r>
            <a:endParaRPr lang="en-US" sz="2400" i="1" dirty="0" smtClean="0">
              <a:solidFill>
                <a:srgbClr val="0000FF"/>
              </a:solidFill>
            </a:endParaRPr>
          </a:p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This </a:t>
            </a:r>
            <a:r>
              <a:rPr lang="en-US" sz="2400" i="1" dirty="0">
                <a:solidFill>
                  <a:srgbClr val="0000FF"/>
                </a:solidFill>
              </a:rPr>
              <a:t>is a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1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Statement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For each statement, there must be one test case which executes it, if feasible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319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set of tests to cover each statement of the manipulate() function. How many tests did you write? Is it the minimum number of tests to cover all the statements?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DiskStatementCoverage.java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0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Branch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For each branch, there must be a test case which executes it. </a:t>
            </a:r>
          </a:p>
          <a:p>
            <a:pPr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061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6553200" y="3505200"/>
            <a:ext cx="16002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934200" y="2667000"/>
            <a:ext cx="16002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43600" y="1295400"/>
            <a:ext cx="16002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Branch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48400" y="13716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</a:t>
            </a:r>
            <a:r>
              <a:rPr lang="en-US" dirty="0" smtClean="0">
                <a:solidFill>
                  <a:srgbClr val="0000FF"/>
                </a:solidFill>
              </a:rPr>
              <a:t> &gt;= 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3600" y="4191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96200" y="4191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1800" y="52578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Loop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18288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BiSectionExample.root</a:t>
            </a:r>
            <a:r>
              <a:rPr lang="en-US" b="1" dirty="0" smtClean="0">
                <a:latin typeface="Courier New"/>
                <a:cs typeface="Courier New"/>
              </a:rPr>
              <a:t>()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7800" y="22098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hrow …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>
            <a:endCxn id="7" idx="0"/>
          </p:cNvCxnSpPr>
          <p:nvPr/>
        </p:nvCxnSpPr>
        <p:spPr>
          <a:xfrm>
            <a:off x="6400800" y="4572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0"/>
          </p:cNvCxnSpPr>
          <p:nvPr/>
        </p:nvCxnSpPr>
        <p:spPr>
          <a:xfrm flipH="1">
            <a:off x="7315200" y="4572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019800" y="17526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4114800" y="18288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38800" y="6096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91200" y="6096000"/>
            <a:ext cx="66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cxnSp>
        <p:nvCxnSpPr>
          <p:cNvPr id="17" name="Curved Connector 16"/>
          <p:cNvCxnSpPr>
            <a:stCxn id="10" idx="1"/>
            <a:endCxn id="23" idx="1"/>
          </p:cNvCxnSpPr>
          <p:nvPr/>
        </p:nvCxnSpPr>
        <p:spPr>
          <a:xfrm rot="10800000" flipH="1" flipV="1">
            <a:off x="5257800" y="2400300"/>
            <a:ext cx="381000" cy="3886200"/>
          </a:xfrm>
          <a:prstGeom prst="curvedConnector3">
            <a:avLst>
              <a:gd name="adj1" fmla="val -6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0400" y="2133600"/>
            <a:ext cx="16764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162800" y="2145268"/>
            <a:ext cx="12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System.out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4" idx="2"/>
            <a:endCxn id="29" idx="0"/>
          </p:cNvCxnSpPr>
          <p:nvPr/>
        </p:nvCxnSpPr>
        <p:spPr>
          <a:xfrm>
            <a:off x="6781800" y="1752600"/>
            <a:ext cx="1066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239000" y="27432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e–d &gt;= f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81800" y="3581400"/>
            <a:ext cx="12192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middle &lt; e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>
            <a:stCxn id="35" idx="2"/>
          </p:cNvCxnSpPr>
          <p:nvPr/>
        </p:nvCxnSpPr>
        <p:spPr>
          <a:xfrm flipH="1">
            <a:off x="6400800" y="3962400"/>
            <a:ext cx="990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6" idx="0"/>
          </p:cNvCxnSpPr>
          <p:nvPr/>
        </p:nvCxnSpPr>
        <p:spPr>
          <a:xfrm>
            <a:off x="7391400" y="3962400"/>
            <a:ext cx="838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9" idx="2"/>
            <a:endCxn id="34" idx="0"/>
          </p:cNvCxnSpPr>
          <p:nvPr/>
        </p:nvCxnSpPr>
        <p:spPr>
          <a:xfrm flipH="1">
            <a:off x="7772400" y="2514600"/>
            <a:ext cx="76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5" idx="0"/>
          </p:cNvCxnSpPr>
          <p:nvPr/>
        </p:nvCxnSpPr>
        <p:spPr>
          <a:xfrm flipH="1">
            <a:off x="7391400" y="31242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7" idx="1"/>
            <a:endCxn id="34" idx="1"/>
          </p:cNvCxnSpPr>
          <p:nvPr/>
        </p:nvCxnSpPr>
        <p:spPr>
          <a:xfrm rot="10800000" flipH="1">
            <a:off x="6781800" y="2933700"/>
            <a:ext cx="457200" cy="2514600"/>
          </a:xfrm>
          <a:prstGeom prst="curvedConnector3">
            <a:avLst>
              <a:gd name="adj1" fmla="val -24047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315200" y="6019800"/>
            <a:ext cx="15240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FF"/>
                </a:solidFill>
              </a:rPr>
              <a:t>System.out</a:t>
            </a:r>
            <a:r>
              <a:rPr lang="en-US" dirty="0" smtClean="0">
                <a:solidFill>
                  <a:srgbClr val="0000FF"/>
                </a:solidFill>
              </a:rPr>
              <a:t>…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return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51" name="Straight Arrow Connector 50"/>
          <p:cNvCxnSpPr>
            <a:stCxn id="7" idx="2"/>
            <a:endCxn id="49" idx="0"/>
          </p:cNvCxnSpPr>
          <p:nvPr/>
        </p:nvCxnSpPr>
        <p:spPr>
          <a:xfrm>
            <a:off x="7315200" y="5638800"/>
            <a:ext cx="7620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4" idx="3"/>
            <a:endCxn id="49" idx="0"/>
          </p:cNvCxnSpPr>
          <p:nvPr/>
        </p:nvCxnSpPr>
        <p:spPr>
          <a:xfrm flipH="1">
            <a:off x="8077200" y="2933700"/>
            <a:ext cx="228600" cy="3086100"/>
          </a:xfrm>
          <a:prstGeom prst="curvedConnector4">
            <a:avLst>
              <a:gd name="adj1" fmla="val -258730"/>
              <a:gd name="adj2" fmla="val 6719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28800"/>
            <a:ext cx="533400" cy="5558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600200"/>
            <a:ext cx="533400" cy="5558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971800"/>
            <a:ext cx="533400" cy="5558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971800"/>
            <a:ext cx="533400" cy="55586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3810000"/>
            <a:ext cx="533400" cy="5558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886200"/>
            <a:ext cx="533400" cy="5558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2895600"/>
            <a:ext cx="2001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d &gt;= e</a:t>
            </a:r>
          </a:p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d &lt; 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2000" y="3810000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e-d &gt;= f</a:t>
            </a:r>
          </a:p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e-d </a:t>
            </a:r>
            <a:r>
              <a:rPr lang="en-US" dirty="0">
                <a:solidFill>
                  <a:srgbClr val="0000FF"/>
                </a:solidFill>
              </a:rPr>
              <a:t>&lt;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f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8858" y="4800600"/>
            <a:ext cx="2527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middle &lt; e</a:t>
            </a:r>
          </a:p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middle &gt;= 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5791200"/>
            <a:ext cx="466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Note: A single test may cover multiple branches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617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12" grpId="0" animBg="1"/>
      <p:bldP spid="13" grpId="0"/>
      <p:bldP spid="46" grpId="0"/>
      <p:bldP spid="47" grpId="0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Write a set of tests to cover each branch of the manipulate() function. How many tests did you write? Is it the minimum number of tests to cover all the branches?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Disk.java</a:t>
            </a:r>
            <a:r>
              <a:rPr lang="en-US" dirty="0" smtClean="0"/>
              <a:t>; </a:t>
            </a:r>
            <a:r>
              <a:rPr lang="en-US" dirty="0" err="1" smtClean="0"/>
              <a:t>DiskBranchCoverage.java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5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Path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en-US" dirty="0" smtClean="0"/>
              <a:t>A path is defined as a sequence of node in the control flow graph between the entry node of the graph and the exit node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324600" y="27813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ond1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86400" y="46101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39000" y="46101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24600" y="56769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Loop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4600" y="36195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ond2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>
            <a:stCxn id="8" idx="2"/>
            <a:endCxn id="5" idx="0"/>
          </p:cNvCxnSpPr>
          <p:nvPr/>
        </p:nvCxnSpPr>
        <p:spPr>
          <a:xfrm flipH="1">
            <a:off x="6019800" y="4000500"/>
            <a:ext cx="838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2"/>
            <a:endCxn id="6" idx="0"/>
          </p:cNvCxnSpPr>
          <p:nvPr/>
        </p:nvCxnSpPr>
        <p:spPr>
          <a:xfrm>
            <a:off x="6858000" y="4000500"/>
            <a:ext cx="914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0"/>
          </p:cNvCxnSpPr>
          <p:nvPr/>
        </p:nvCxnSpPr>
        <p:spPr>
          <a:xfrm>
            <a:off x="5943600" y="49911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 flipH="1">
            <a:off x="6858000" y="49911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69823" y="4621768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tmt1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91400" y="46101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stmt2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8" idx="0"/>
          </p:cNvCxnSpPr>
          <p:nvPr/>
        </p:nvCxnSpPr>
        <p:spPr>
          <a:xfrm>
            <a:off x="6858000" y="31623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7" idx="3"/>
            <a:endCxn id="4" idx="3"/>
          </p:cNvCxnSpPr>
          <p:nvPr/>
        </p:nvCxnSpPr>
        <p:spPr>
          <a:xfrm flipV="1">
            <a:off x="7391400" y="2971800"/>
            <a:ext cx="12700" cy="2895600"/>
          </a:xfrm>
          <a:prstGeom prst="curvedConnector3">
            <a:avLst>
              <a:gd name="adj1" fmla="val 11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324600" y="63627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08023" y="63627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stmt3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2"/>
            <a:endCxn id="18" idx="0"/>
          </p:cNvCxnSpPr>
          <p:nvPr/>
        </p:nvCxnSpPr>
        <p:spPr>
          <a:xfrm>
            <a:off x="6858000" y="6057900"/>
            <a:ext cx="15512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1"/>
            <a:endCxn id="17" idx="1"/>
          </p:cNvCxnSpPr>
          <p:nvPr/>
        </p:nvCxnSpPr>
        <p:spPr>
          <a:xfrm rot="10800000" flipV="1">
            <a:off x="6324600" y="2971800"/>
            <a:ext cx="12700" cy="3581400"/>
          </a:xfrm>
          <a:prstGeom prst="curvedConnector3">
            <a:avLst>
              <a:gd name="adj1" fmla="val 9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2400" y="3886200"/>
            <a:ext cx="478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cond1-&gt;cond2-&gt;stmt1-&gt;loop tail-&gt;stmt3 </a:t>
            </a:r>
            <a:r>
              <a:rPr lang="en-US" dirty="0" smtClean="0"/>
              <a:t>is a path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38378" y="4495800"/>
            <a:ext cx="4738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cond1-&gt;cond2-&gt;stmt1-&gt;loop tail-&gt;cond1-&gt;cond2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-&gt;stmt2-&gt;loop tail-&gt;stmt3 </a:t>
            </a:r>
            <a:r>
              <a:rPr lang="en-US" dirty="0" smtClean="0"/>
              <a:t>is also a path 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646" y="5334000"/>
            <a:ext cx="467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cond1-&gt;cond2-&gt;stmt1-&gt;stmt2-&gt;loop tail-&gt;stmt3 </a:t>
            </a:r>
          </a:p>
          <a:p>
            <a:r>
              <a:rPr lang="en-US" dirty="0" smtClean="0"/>
              <a:t>is </a:t>
            </a:r>
            <a:r>
              <a:rPr lang="en-US" b="1" dirty="0" smtClean="0"/>
              <a:t>not</a:t>
            </a:r>
            <a:r>
              <a:rPr lang="en-US" dirty="0" smtClean="0"/>
              <a:t> a path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6172200"/>
            <a:ext cx="27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How many paths in total? 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4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870857" y="1451429"/>
            <a:ext cx="2624667" cy="4668761"/>
          </a:xfrm>
          <a:custGeom>
            <a:avLst/>
            <a:gdLst>
              <a:gd name="connsiteX0" fmla="*/ 725714 w 2624667"/>
              <a:gd name="connsiteY0" fmla="*/ 241904 h 4668761"/>
              <a:gd name="connsiteX1" fmla="*/ 725714 w 2624667"/>
              <a:gd name="connsiteY1" fmla="*/ 241904 h 4668761"/>
              <a:gd name="connsiteX2" fmla="*/ 713619 w 2624667"/>
              <a:gd name="connsiteY2" fmla="*/ 919238 h 4668761"/>
              <a:gd name="connsiteX3" fmla="*/ 677333 w 2624667"/>
              <a:gd name="connsiteY3" fmla="*/ 1088571 h 4668761"/>
              <a:gd name="connsiteX4" fmla="*/ 665238 w 2624667"/>
              <a:gd name="connsiteY4" fmla="*/ 1173238 h 4668761"/>
              <a:gd name="connsiteX5" fmla="*/ 641048 w 2624667"/>
              <a:gd name="connsiteY5" fmla="*/ 1245809 h 4668761"/>
              <a:gd name="connsiteX6" fmla="*/ 616857 w 2624667"/>
              <a:gd name="connsiteY6" fmla="*/ 1318381 h 4668761"/>
              <a:gd name="connsiteX7" fmla="*/ 604762 w 2624667"/>
              <a:gd name="connsiteY7" fmla="*/ 1354666 h 4668761"/>
              <a:gd name="connsiteX8" fmla="*/ 568476 w 2624667"/>
              <a:gd name="connsiteY8" fmla="*/ 1475619 h 4668761"/>
              <a:gd name="connsiteX9" fmla="*/ 556381 w 2624667"/>
              <a:gd name="connsiteY9" fmla="*/ 1511904 h 4668761"/>
              <a:gd name="connsiteX10" fmla="*/ 544286 w 2624667"/>
              <a:gd name="connsiteY10" fmla="*/ 1548190 h 4668761"/>
              <a:gd name="connsiteX11" fmla="*/ 520095 w 2624667"/>
              <a:gd name="connsiteY11" fmla="*/ 1584476 h 4668761"/>
              <a:gd name="connsiteX12" fmla="*/ 483810 w 2624667"/>
              <a:gd name="connsiteY12" fmla="*/ 1657047 h 4668761"/>
              <a:gd name="connsiteX13" fmla="*/ 459619 w 2624667"/>
              <a:gd name="connsiteY13" fmla="*/ 1681238 h 4668761"/>
              <a:gd name="connsiteX14" fmla="*/ 411238 w 2624667"/>
              <a:gd name="connsiteY14" fmla="*/ 1753809 h 4668761"/>
              <a:gd name="connsiteX15" fmla="*/ 362857 w 2624667"/>
              <a:gd name="connsiteY15" fmla="*/ 1862666 h 4668761"/>
              <a:gd name="connsiteX16" fmla="*/ 314476 w 2624667"/>
              <a:gd name="connsiteY16" fmla="*/ 1935238 h 4668761"/>
              <a:gd name="connsiteX17" fmla="*/ 278191 w 2624667"/>
              <a:gd name="connsiteY17" fmla="*/ 2007809 h 4668761"/>
              <a:gd name="connsiteX18" fmla="*/ 217714 w 2624667"/>
              <a:gd name="connsiteY18" fmla="*/ 2068285 h 4668761"/>
              <a:gd name="connsiteX19" fmla="*/ 193524 w 2624667"/>
              <a:gd name="connsiteY19" fmla="*/ 2104571 h 4668761"/>
              <a:gd name="connsiteX20" fmla="*/ 169333 w 2624667"/>
              <a:gd name="connsiteY20" fmla="*/ 2177142 h 4668761"/>
              <a:gd name="connsiteX21" fmla="*/ 133048 w 2624667"/>
              <a:gd name="connsiteY21" fmla="*/ 2213428 h 4668761"/>
              <a:gd name="connsiteX22" fmla="*/ 120953 w 2624667"/>
              <a:gd name="connsiteY22" fmla="*/ 2249714 h 4668761"/>
              <a:gd name="connsiteX23" fmla="*/ 84667 w 2624667"/>
              <a:gd name="connsiteY23" fmla="*/ 2273904 h 4668761"/>
              <a:gd name="connsiteX24" fmla="*/ 72572 w 2624667"/>
              <a:gd name="connsiteY24" fmla="*/ 2286000 h 4668761"/>
              <a:gd name="connsiteX25" fmla="*/ 0 w 2624667"/>
              <a:gd name="connsiteY25" fmla="*/ 3749523 h 4668761"/>
              <a:gd name="connsiteX26" fmla="*/ 1016000 w 2624667"/>
              <a:gd name="connsiteY26" fmla="*/ 4668761 h 4668761"/>
              <a:gd name="connsiteX27" fmla="*/ 2624667 w 2624667"/>
              <a:gd name="connsiteY27" fmla="*/ 4463142 h 4668761"/>
              <a:gd name="connsiteX28" fmla="*/ 2503714 w 2624667"/>
              <a:gd name="connsiteY28" fmla="*/ 3386666 h 4668761"/>
              <a:gd name="connsiteX29" fmla="*/ 1524000 w 2624667"/>
              <a:gd name="connsiteY29" fmla="*/ 2902857 h 4668761"/>
              <a:gd name="connsiteX30" fmla="*/ 1415143 w 2624667"/>
              <a:gd name="connsiteY30" fmla="*/ 2165047 h 4668761"/>
              <a:gd name="connsiteX31" fmla="*/ 2032000 w 2624667"/>
              <a:gd name="connsiteY31" fmla="*/ 1790095 h 4668761"/>
              <a:gd name="connsiteX32" fmla="*/ 2491619 w 2624667"/>
              <a:gd name="connsiteY32" fmla="*/ 1257904 h 4668761"/>
              <a:gd name="connsiteX33" fmla="*/ 2394857 w 2624667"/>
              <a:gd name="connsiteY33" fmla="*/ 459619 h 4668761"/>
              <a:gd name="connsiteX34" fmla="*/ 2007810 w 2624667"/>
              <a:gd name="connsiteY34" fmla="*/ 0 h 4668761"/>
              <a:gd name="connsiteX35" fmla="*/ 725714 w 2624667"/>
              <a:gd name="connsiteY35" fmla="*/ 241904 h 466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24667" h="4668761">
                <a:moveTo>
                  <a:pt x="725714" y="241904"/>
                </a:moveTo>
                <a:lnTo>
                  <a:pt x="725714" y="241904"/>
                </a:lnTo>
                <a:cubicBezTo>
                  <a:pt x="721682" y="467682"/>
                  <a:pt x="723872" y="693657"/>
                  <a:pt x="713619" y="919238"/>
                </a:cubicBezTo>
                <a:cubicBezTo>
                  <a:pt x="709488" y="1010122"/>
                  <a:pt x="689974" y="1019049"/>
                  <a:pt x="677333" y="1088571"/>
                </a:cubicBezTo>
                <a:cubicBezTo>
                  <a:pt x="672233" y="1116620"/>
                  <a:pt x="671648" y="1145459"/>
                  <a:pt x="665238" y="1173238"/>
                </a:cubicBezTo>
                <a:cubicBezTo>
                  <a:pt x="659504" y="1198084"/>
                  <a:pt x="649111" y="1221619"/>
                  <a:pt x="641048" y="1245809"/>
                </a:cubicBezTo>
                <a:lnTo>
                  <a:pt x="616857" y="1318381"/>
                </a:lnTo>
                <a:cubicBezTo>
                  <a:pt x="612825" y="1330476"/>
                  <a:pt x="607854" y="1342297"/>
                  <a:pt x="604762" y="1354666"/>
                </a:cubicBezTo>
                <a:cubicBezTo>
                  <a:pt x="586482" y="1427786"/>
                  <a:pt x="597924" y="1387275"/>
                  <a:pt x="568476" y="1475619"/>
                </a:cubicBezTo>
                <a:lnTo>
                  <a:pt x="556381" y="1511904"/>
                </a:lnTo>
                <a:cubicBezTo>
                  <a:pt x="552349" y="1523999"/>
                  <a:pt x="551358" y="1537582"/>
                  <a:pt x="544286" y="1548190"/>
                </a:cubicBezTo>
                <a:lnTo>
                  <a:pt x="520095" y="1584476"/>
                </a:lnTo>
                <a:cubicBezTo>
                  <a:pt x="507320" y="1622800"/>
                  <a:pt x="510605" y="1623552"/>
                  <a:pt x="483810" y="1657047"/>
                </a:cubicBezTo>
                <a:cubicBezTo>
                  <a:pt x="476686" y="1665952"/>
                  <a:pt x="466461" y="1672115"/>
                  <a:pt x="459619" y="1681238"/>
                </a:cubicBezTo>
                <a:cubicBezTo>
                  <a:pt x="442175" y="1704497"/>
                  <a:pt x="411238" y="1753809"/>
                  <a:pt x="411238" y="1753809"/>
                </a:cubicBezTo>
                <a:cubicBezTo>
                  <a:pt x="382451" y="1840172"/>
                  <a:pt x="401193" y="1805165"/>
                  <a:pt x="362857" y="1862666"/>
                </a:cubicBezTo>
                <a:cubicBezTo>
                  <a:pt x="334099" y="1948943"/>
                  <a:pt x="374876" y="1844638"/>
                  <a:pt x="314476" y="1935238"/>
                </a:cubicBezTo>
                <a:cubicBezTo>
                  <a:pt x="255098" y="2024304"/>
                  <a:pt x="358123" y="1916458"/>
                  <a:pt x="278191" y="2007809"/>
                </a:cubicBezTo>
                <a:cubicBezTo>
                  <a:pt x="259418" y="2029264"/>
                  <a:pt x="233528" y="2044564"/>
                  <a:pt x="217714" y="2068285"/>
                </a:cubicBezTo>
                <a:cubicBezTo>
                  <a:pt x="209651" y="2080380"/>
                  <a:pt x="199428" y="2091287"/>
                  <a:pt x="193524" y="2104571"/>
                </a:cubicBezTo>
                <a:cubicBezTo>
                  <a:pt x="183168" y="2127872"/>
                  <a:pt x="187363" y="2159111"/>
                  <a:pt x="169333" y="2177142"/>
                </a:cubicBezTo>
                <a:lnTo>
                  <a:pt x="133048" y="2213428"/>
                </a:lnTo>
                <a:cubicBezTo>
                  <a:pt x="129016" y="2225523"/>
                  <a:pt x="128918" y="2239758"/>
                  <a:pt x="120953" y="2249714"/>
                </a:cubicBezTo>
                <a:cubicBezTo>
                  <a:pt x="111872" y="2261065"/>
                  <a:pt x="96296" y="2265182"/>
                  <a:pt x="84667" y="2273904"/>
                </a:cubicBezTo>
                <a:cubicBezTo>
                  <a:pt x="80106" y="2277325"/>
                  <a:pt x="76604" y="2281968"/>
                  <a:pt x="72572" y="2286000"/>
                </a:cubicBezTo>
                <a:lnTo>
                  <a:pt x="0" y="3749523"/>
                </a:lnTo>
                <a:lnTo>
                  <a:pt x="1016000" y="4668761"/>
                </a:lnTo>
                <a:lnTo>
                  <a:pt x="2624667" y="4463142"/>
                </a:lnTo>
                <a:lnTo>
                  <a:pt x="2503714" y="3386666"/>
                </a:lnTo>
                <a:lnTo>
                  <a:pt x="1524000" y="2902857"/>
                </a:lnTo>
                <a:lnTo>
                  <a:pt x="1415143" y="2165047"/>
                </a:lnTo>
                <a:lnTo>
                  <a:pt x="2032000" y="1790095"/>
                </a:lnTo>
                <a:lnTo>
                  <a:pt x="2491619" y="1257904"/>
                </a:lnTo>
                <a:lnTo>
                  <a:pt x="2394857" y="459619"/>
                </a:lnTo>
                <a:lnTo>
                  <a:pt x="2007810" y="0"/>
                </a:lnTo>
                <a:lnTo>
                  <a:pt x="725714" y="2419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Path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800" y="18669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x &gt; 100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600" y="36957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43200" y="36957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28800" y="47625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Loop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27051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x &gt;= 200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>
            <a:stCxn id="8" idx="2"/>
            <a:endCxn id="5" idx="0"/>
          </p:cNvCxnSpPr>
          <p:nvPr/>
        </p:nvCxnSpPr>
        <p:spPr>
          <a:xfrm flipH="1">
            <a:off x="1524000" y="3086100"/>
            <a:ext cx="838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2"/>
            <a:endCxn id="6" idx="0"/>
          </p:cNvCxnSpPr>
          <p:nvPr/>
        </p:nvCxnSpPr>
        <p:spPr>
          <a:xfrm>
            <a:off x="2362200" y="3086100"/>
            <a:ext cx="914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0"/>
          </p:cNvCxnSpPr>
          <p:nvPr/>
        </p:nvCxnSpPr>
        <p:spPr>
          <a:xfrm>
            <a:off x="1447800" y="40767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 flipH="1">
            <a:off x="2362200" y="40767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4023" y="3707368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tmt1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95600" y="36957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stmt2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8" idx="0"/>
          </p:cNvCxnSpPr>
          <p:nvPr/>
        </p:nvCxnSpPr>
        <p:spPr>
          <a:xfrm>
            <a:off x="2362200" y="22479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7" idx="3"/>
            <a:endCxn id="4" idx="3"/>
          </p:cNvCxnSpPr>
          <p:nvPr/>
        </p:nvCxnSpPr>
        <p:spPr>
          <a:xfrm flipV="1">
            <a:off x="2895600" y="2057400"/>
            <a:ext cx="12700" cy="2895600"/>
          </a:xfrm>
          <a:prstGeom prst="curvedConnector3">
            <a:avLst>
              <a:gd name="adj1" fmla="val 11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28800" y="54483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12223" y="54483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stmt3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7" idx="2"/>
            <a:endCxn id="18" idx="0"/>
          </p:cNvCxnSpPr>
          <p:nvPr/>
        </p:nvCxnSpPr>
        <p:spPr>
          <a:xfrm>
            <a:off x="2362200" y="5143500"/>
            <a:ext cx="15512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1"/>
            <a:endCxn id="17" idx="1"/>
          </p:cNvCxnSpPr>
          <p:nvPr/>
        </p:nvCxnSpPr>
        <p:spPr>
          <a:xfrm rot="10800000" flipV="1">
            <a:off x="1828800" y="2057400"/>
            <a:ext cx="12700" cy="3581400"/>
          </a:xfrm>
          <a:prstGeom prst="curvedConnector3">
            <a:avLst>
              <a:gd name="adj1" fmla="val 9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5800" y="2362200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38400" y="2286000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24400" y="3429000"/>
            <a:ext cx="4056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Remember some paths may be infeasible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3429000" y="57912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Infeasible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95400" y="3124200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971800" y="3200400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57800" y="4114800"/>
            <a:ext cx="27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How many paths in total? 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67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How many paths are there in the manipulate() function? Explain your answer.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2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Condition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For each condition, there must be one test case which satisfies it and one which dissatisfies it. </a:t>
            </a:r>
          </a:p>
          <a:p>
            <a:r>
              <a:rPr lang="en-US" altLang="en-US" dirty="0"/>
              <a:t>Question: how many test cases we need?</a:t>
            </a:r>
          </a:p>
          <a:p>
            <a:pPr lvl="1"/>
            <a:r>
              <a:rPr lang="en-US" altLang="en-US" dirty="0"/>
              <a:t>if (A &amp;&amp; B) …</a:t>
            </a:r>
          </a:p>
          <a:p>
            <a:pPr lvl="1"/>
            <a:r>
              <a:rPr lang="en-US" altLang="en-US" dirty="0"/>
              <a:t>if ((j&gt;=0) &amp;&amp; salary[j] &gt; 10000) ...</a:t>
            </a:r>
          </a:p>
        </p:txBody>
      </p:sp>
    </p:spTree>
    <p:extLst>
      <p:ext uri="{BB962C8B-B14F-4D97-AF65-F5344CB8AC3E}">
        <p14:creationId xmlns:p14="http://schemas.microsoft.com/office/powerpoint/2010/main" val="169965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Consider your test cases that obtain branch coverage in the manipulate() function. Argue whether the test suite also obtains the condition coverage.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Disk.java</a:t>
            </a:r>
            <a:r>
              <a:rPr lang="en-US" dirty="0" smtClean="0"/>
              <a:t>; </a:t>
            </a:r>
            <a:r>
              <a:rPr lang="en-US" dirty="0" err="1" smtClean="0"/>
              <a:t>DiskBranchCoverage.java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5638800"/>
            <a:ext cx="7239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0000FF"/>
                </a:solidFill>
              </a:rPr>
              <a:t>Software is not a </a:t>
            </a:r>
            <a:r>
              <a:rPr lang="en-US" sz="2400" i="1" dirty="0" smtClean="0">
                <a:solidFill>
                  <a:srgbClr val="FF0000"/>
                </a:solidFill>
              </a:rPr>
              <a:t>planned linear </a:t>
            </a:r>
            <a:r>
              <a:rPr lang="en-US" sz="2400" i="1" dirty="0" smtClean="0">
                <a:solidFill>
                  <a:srgbClr val="0000FF"/>
                </a:solidFill>
              </a:rPr>
              <a:t>show. Meaning, if it works once, will it work again?</a:t>
            </a:r>
            <a:endParaRPr lang="en-US" sz="2400" i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95400"/>
            <a:ext cx="5867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8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White-box tests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Purpose: exercise all the code</a:t>
            </a:r>
          </a:p>
          <a:p>
            <a:r>
              <a:rPr lang="en-US" altLang="en-US" dirty="0"/>
              <a:t>Large number - take a long time to write</a:t>
            </a:r>
          </a:p>
          <a:p>
            <a:r>
              <a:rPr lang="en-US" altLang="en-US" dirty="0"/>
              <a:t>Good for finding run-time errors</a:t>
            </a:r>
          </a:p>
          <a:p>
            <a:pPr lvl="1"/>
            <a:r>
              <a:rPr lang="en-US" altLang="en-US" dirty="0"/>
              <a:t>Null object, array-bounds error</a:t>
            </a:r>
          </a:p>
          <a:p>
            <a:r>
              <a:rPr lang="en-US" altLang="en-US" dirty="0"/>
              <a:t>In practice, coverage can be better for evaluating tests than for creating them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39975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9063"/>
            <a:ext cx="8915400" cy="947737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Devising a Prudent Set of Test Cases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4876800"/>
          </a:xfrm>
        </p:spPr>
        <p:txBody>
          <a:bodyPr>
            <a:normAutofit/>
          </a:bodyPr>
          <a:lstStyle/>
          <a:p>
            <a:r>
              <a:rPr lang="en-US" altLang="en-US" dirty="0"/>
              <a:t>Equivalence Class/Boundary Value Analysis</a:t>
            </a:r>
          </a:p>
          <a:p>
            <a:pPr lvl="1"/>
            <a:r>
              <a:rPr lang="en-US" altLang="en-US" sz="2400" dirty="0"/>
              <a:t>Still applies!</a:t>
            </a:r>
          </a:p>
          <a:p>
            <a:r>
              <a:rPr lang="en-US" altLang="en-US" dirty="0"/>
              <a:t>A metric for assessing how good your test suite is.</a:t>
            </a:r>
          </a:p>
          <a:p>
            <a:pPr lvl="1"/>
            <a:r>
              <a:rPr lang="en-US" altLang="en-US" sz="2400" dirty="0"/>
              <a:t>Method Coverage</a:t>
            </a:r>
          </a:p>
          <a:p>
            <a:pPr lvl="1"/>
            <a:r>
              <a:rPr lang="en-US" altLang="en-US" sz="2400" dirty="0"/>
              <a:t>Statement Coverage</a:t>
            </a:r>
          </a:p>
          <a:p>
            <a:pPr lvl="1"/>
            <a:r>
              <a:rPr lang="en-US" altLang="en-US" sz="2400" dirty="0"/>
              <a:t>Decision/Branch Coverage</a:t>
            </a:r>
          </a:p>
          <a:p>
            <a:pPr lvl="1"/>
            <a:r>
              <a:rPr lang="en-US" altLang="en-US" sz="2400" dirty="0"/>
              <a:t>Condition Coverage</a:t>
            </a:r>
          </a:p>
          <a:p>
            <a:endParaRPr lang="en-US" altLang="en-US" sz="2000" dirty="0"/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184417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Techniques for writing tests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Black-box (from specifications)</a:t>
            </a:r>
          </a:p>
          <a:p>
            <a:pPr lvl="1"/>
            <a:r>
              <a:rPr lang="en-US" altLang="en-US" dirty="0"/>
              <a:t>Equivalence partitioning</a:t>
            </a:r>
          </a:p>
          <a:p>
            <a:pPr lvl="1"/>
            <a:r>
              <a:rPr lang="en-US" altLang="en-US" dirty="0"/>
              <a:t>Boundary value analysis</a:t>
            </a:r>
          </a:p>
          <a:p>
            <a:r>
              <a:rPr lang="en-US" altLang="en-US" dirty="0"/>
              <a:t>White-box (from code)</a:t>
            </a:r>
          </a:p>
          <a:p>
            <a:pPr lvl="1"/>
            <a:r>
              <a:rPr lang="en-US" altLang="en-US" dirty="0"/>
              <a:t>Example: Branch coverage</a:t>
            </a:r>
          </a:p>
          <a:p>
            <a:r>
              <a:rPr lang="en-US" altLang="en-US" b="1" dirty="0"/>
              <a:t>Fault-based testing (from common errors)</a:t>
            </a:r>
          </a:p>
          <a:p>
            <a:pPr lvl="1"/>
            <a:r>
              <a:rPr lang="en-US" altLang="en-US" dirty="0"/>
              <a:t>Think diabolically</a:t>
            </a:r>
          </a:p>
          <a:p>
            <a:pPr lvl="1"/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3891511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47738"/>
          </a:xfrm>
        </p:spPr>
        <p:txBody>
          <a:bodyPr>
            <a:normAutofit/>
          </a:bodyPr>
          <a:lstStyle/>
          <a:p>
            <a:r>
              <a:rPr lang="en-US" altLang="en-US" dirty="0"/>
              <a:t>Fault-based Testing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137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float foo (</a:t>
            </a:r>
            <a:r>
              <a:rPr lang="en-US" altLang="en-US" sz="2000" dirty="0" err="1"/>
              <a:t>int</a:t>
            </a:r>
            <a:r>
              <a:rPr lang="en-US" altLang="en-US" sz="2000" dirty="0"/>
              <a:t> a, b, c, d, e)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if (a == 0)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    return 0.0;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</a:t>
            </a:r>
            <a:r>
              <a:rPr lang="en-US" altLang="en-US" sz="2000" dirty="0" err="1"/>
              <a:t>int</a:t>
            </a:r>
            <a:r>
              <a:rPr lang="en-US" altLang="en-US" sz="2000" dirty="0"/>
              <a:t> x = 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if ((a==b) OR ((c==d) AND bug(a) ))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	           x +=1;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e = 1/x;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return e;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}</a:t>
            </a:r>
          </a:p>
          <a:p>
            <a:endParaRPr lang="en-US" altLang="en-US" sz="2000" i="1" dirty="0"/>
          </a:p>
          <a:p>
            <a:pPr marL="0" indent="0">
              <a:buNone/>
            </a:pPr>
            <a:r>
              <a:rPr lang="en-US" altLang="en-US" sz="2000" i="1" dirty="0"/>
              <a:t>What test cases would you like to create?</a:t>
            </a:r>
          </a:p>
        </p:txBody>
      </p:sp>
    </p:spTree>
    <p:extLst>
      <p:ext uri="{BB962C8B-B14F-4D97-AF65-F5344CB8AC3E}">
        <p14:creationId xmlns:p14="http://schemas.microsoft.com/office/powerpoint/2010/main" val="284769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30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30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30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30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30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30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3" grpId="0" build="p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Consider </a:t>
            </a:r>
            <a:r>
              <a:rPr lang="en-US" dirty="0" err="1" smtClean="0"/>
              <a:t>Disk.java</a:t>
            </a:r>
            <a:r>
              <a:rPr lang="en-US" dirty="0" smtClean="0"/>
              <a:t>. Assume that specification requires all the functions in the Disk class to be non-terminating. Write a </a:t>
            </a:r>
            <a:r>
              <a:rPr lang="en-US" dirty="0" err="1" smtClean="0"/>
              <a:t>Junit</a:t>
            </a:r>
            <a:r>
              <a:rPr lang="en-US" dirty="0" smtClean="0"/>
              <a:t> test that potentially reveals a bug in the manipulate() function.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DiskFaultTest.java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018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method multiply Russian.java, </a:t>
            </a:r>
          </a:p>
          <a:p>
            <a:r>
              <a:rPr lang="en-US" dirty="0"/>
              <a:t>Create a test suite for black-box testing.</a:t>
            </a:r>
          </a:p>
          <a:p>
            <a:r>
              <a:rPr lang="en-US" dirty="0"/>
              <a:t>Create a test suite for white-box testing</a:t>
            </a:r>
          </a:p>
          <a:p>
            <a:pPr lvl="1"/>
            <a:r>
              <a:rPr lang="en-US" dirty="0"/>
              <a:t>With 100% branch coverage </a:t>
            </a:r>
          </a:p>
          <a:p>
            <a:r>
              <a:rPr lang="en-US" dirty="0"/>
              <a:t>Create a test suite for fault-based testing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Russian.java; RussianTest.java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5638800"/>
            <a:ext cx="723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Software has </a:t>
            </a:r>
            <a:r>
              <a:rPr lang="en-US" sz="2400" i="1" dirty="0" smtClean="0">
                <a:solidFill>
                  <a:srgbClr val="FF0000"/>
                </a:solidFill>
              </a:rPr>
              <a:t>multitudes of possibilities</a:t>
            </a:r>
            <a:r>
              <a:rPr lang="en-US" sz="2400" i="1" dirty="0" smtClean="0">
                <a:solidFill>
                  <a:srgbClr val="0000FF"/>
                </a:solidFill>
              </a:rPr>
              <a:t>. </a:t>
            </a:r>
            <a:endParaRPr lang="en-US" sz="2400" i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282700"/>
            <a:ext cx="5803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6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22981</TotalTime>
  <Words>3003</Words>
  <Application>Microsoft Macintosh PowerPoint</Application>
  <PresentationFormat>On-screen Show (4:3)</PresentationFormat>
  <Paragraphs>552</Paragraphs>
  <Slides>85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50.003: Elements of Software Construction</vt:lpstr>
      <vt:lpstr>Why bother testing?</vt:lpstr>
      <vt:lpstr>PowerPoint Presentation</vt:lpstr>
      <vt:lpstr>PowerPoint Presentation</vt:lpstr>
      <vt:lpstr>Testing Market</vt:lpstr>
      <vt:lpstr>Testing Effort</vt:lpstr>
      <vt:lpstr>Testing is like Rehearsal?</vt:lpstr>
      <vt:lpstr>But?</vt:lpstr>
      <vt:lpstr>But?</vt:lpstr>
      <vt:lpstr>But?</vt:lpstr>
      <vt:lpstr>But?</vt:lpstr>
      <vt:lpstr>But?</vt:lpstr>
      <vt:lpstr>A curse!!!</vt:lpstr>
      <vt:lpstr>Another curse!!!</vt:lpstr>
      <vt:lpstr>Testing is Industry Practice</vt:lpstr>
      <vt:lpstr>Basics of Testing and JUnit </vt:lpstr>
      <vt:lpstr>What is a test?</vt:lpstr>
      <vt:lpstr>JUnit</vt:lpstr>
      <vt:lpstr>Exercise 1</vt:lpstr>
      <vt:lpstr>Writing Tests for JUnit</vt:lpstr>
      <vt:lpstr>JUnit Test Fixtures</vt:lpstr>
      <vt:lpstr>Exercise 2</vt:lpstr>
      <vt:lpstr>Parameterized Tests</vt:lpstr>
      <vt:lpstr>Exercise 3</vt:lpstr>
      <vt:lpstr>JUnit Tests</vt:lpstr>
      <vt:lpstr>JUnit Resources</vt:lpstr>
      <vt:lpstr>Summary</vt:lpstr>
      <vt:lpstr>Test Design</vt:lpstr>
      <vt:lpstr>Test Activities</vt:lpstr>
      <vt:lpstr>Black Box Testing</vt:lpstr>
      <vt:lpstr>Black Box Testing</vt:lpstr>
      <vt:lpstr>White Box Testing</vt:lpstr>
      <vt:lpstr>White Box Testing</vt:lpstr>
      <vt:lpstr>Black Box Testing</vt:lpstr>
      <vt:lpstr>Black Box Testing</vt:lpstr>
      <vt:lpstr>Black Box Testing</vt:lpstr>
      <vt:lpstr>Infinite Monkey Theorem</vt:lpstr>
      <vt:lpstr>Black Box Testing</vt:lpstr>
      <vt:lpstr>Black Box Testing</vt:lpstr>
      <vt:lpstr>Black Box Testing</vt:lpstr>
      <vt:lpstr>Black Box Testing</vt:lpstr>
      <vt:lpstr>Black Box Testing</vt:lpstr>
      <vt:lpstr>Black Box Testing</vt:lpstr>
      <vt:lpstr>Exercise 5</vt:lpstr>
      <vt:lpstr>Black Box vs. White Box Testing</vt:lpstr>
      <vt:lpstr>Black Box Testing</vt:lpstr>
      <vt:lpstr>Specifications</vt:lpstr>
      <vt:lpstr>JavaDoc</vt:lpstr>
      <vt:lpstr>Low-level specification</vt:lpstr>
      <vt:lpstr>Low-level specification</vt:lpstr>
      <vt:lpstr>High-level specification</vt:lpstr>
      <vt:lpstr>Exercise 6</vt:lpstr>
      <vt:lpstr>Important Consideration for Black Box Test Planning</vt:lpstr>
      <vt:lpstr>Important Consideration for Black Box Test Planning (cont.)</vt:lpstr>
      <vt:lpstr>Important Consideration for Black Box Test Planning (cont.)</vt:lpstr>
      <vt:lpstr>Equivalence Class Partitioning</vt:lpstr>
      <vt:lpstr>Equivalence partitioning</vt:lpstr>
      <vt:lpstr>Equivalence partitioning</vt:lpstr>
      <vt:lpstr>Boundary value analysis</vt:lpstr>
      <vt:lpstr>Boundary value analysis</vt:lpstr>
      <vt:lpstr>Dirty/Failure Test Cases</vt:lpstr>
      <vt:lpstr>White Box Testing</vt:lpstr>
      <vt:lpstr>Coverage</vt:lpstr>
      <vt:lpstr>Every Method</vt:lpstr>
      <vt:lpstr>Every Loop</vt:lpstr>
      <vt:lpstr>Control Flow Graph</vt:lpstr>
      <vt:lpstr>Control Flow Graph</vt:lpstr>
      <vt:lpstr>Control Flow Graph</vt:lpstr>
      <vt:lpstr>Exercise 7</vt:lpstr>
      <vt:lpstr>Every Statement</vt:lpstr>
      <vt:lpstr>Exercise 8</vt:lpstr>
      <vt:lpstr>Every Branch</vt:lpstr>
      <vt:lpstr>Every Branch</vt:lpstr>
      <vt:lpstr>Exercise 9</vt:lpstr>
      <vt:lpstr>Every Path</vt:lpstr>
      <vt:lpstr>Every Path</vt:lpstr>
      <vt:lpstr>Exercise 10</vt:lpstr>
      <vt:lpstr>Every Condition</vt:lpstr>
      <vt:lpstr>Exercise 11</vt:lpstr>
      <vt:lpstr>White-box tests</vt:lpstr>
      <vt:lpstr>Devising a Prudent Set of Test Cases</vt:lpstr>
      <vt:lpstr>Techniques for writing tests</vt:lpstr>
      <vt:lpstr>Fault-based Testing</vt:lpstr>
      <vt:lpstr>Exercise 12</vt:lpstr>
      <vt:lpstr>Exercise 13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Concurrency</dc:title>
  <dc:creator>Sun Jun</dc:creator>
  <cp:lastModifiedBy>Sudipta Chattopadhyay</cp:lastModifiedBy>
  <cp:revision>364</cp:revision>
  <dcterms:created xsi:type="dcterms:W3CDTF">2006-08-16T00:00:00Z</dcterms:created>
  <dcterms:modified xsi:type="dcterms:W3CDTF">2018-02-18T12:44:57Z</dcterms:modified>
</cp:coreProperties>
</file>